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4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8" r:id="rId4"/>
  </p:sldMasterIdLst>
  <p:notesMasterIdLst>
    <p:notesMasterId r:id="rId23"/>
  </p:notesMasterIdLst>
  <p:sldIdLst>
    <p:sldId id="297" r:id="rId5"/>
    <p:sldId id="256" r:id="rId6"/>
    <p:sldId id="265" r:id="rId7"/>
    <p:sldId id="261" r:id="rId8"/>
    <p:sldId id="272" r:id="rId9"/>
    <p:sldId id="298" r:id="rId10"/>
    <p:sldId id="269" r:id="rId11"/>
    <p:sldId id="286" r:id="rId12"/>
    <p:sldId id="291" r:id="rId13"/>
    <p:sldId id="277" r:id="rId14"/>
    <p:sldId id="288" r:id="rId15"/>
    <p:sldId id="294" r:id="rId16"/>
    <p:sldId id="295" r:id="rId17"/>
    <p:sldId id="290" r:id="rId18"/>
    <p:sldId id="289" r:id="rId19"/>
    <p:sldId id="293" r:id="rId20"/>
    <p:sldId id="292" r:id="rId21"/>
    <p:sldId id="26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21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nathan Pipek" initials="JP" lastIdx="2" clrIdx="0">
    <p:extLst>
      <p:ext uri="{19B8F6BF-5375-455C-9EA6-DF929625EA0E}">
        <p15:presenceInfo xmlns:p15="http://schemas.microsoft.com/office/powerpoint/2012/main" userId="S::jonathan.pipek@liongard.com::10497f5e-5e4c-495e-9872-00cf45baab4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197"/>
    <a:srgbClr val="1452CA"/>
    <a:srgbClr val="0074FF"/>
    <a:srgbClr val="408EBE"/>
    <a:srgbClr val="4D7DC3"/>
    <a:srgbClr val="F3B020"/>
    <a:srgbClr val="052C48"/>
    <a:srgbClr val="59A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8120E5-118D-3B4B-845B-C0AFE4601894}" v="169" dt="2021-03-09T23:49:13.9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12"/>
    <p:restoredTop sz="92925"/>
  </p:normalViewPr>
  <p:slideViewPr>
    <p:cSldViewPr snapToGrid="0" snapToObjects="1">
      <p:cViewPr>
        <p:scale>
          <a:sx n="110" d="100"/>
          <a:sy n="110" d="100"/>
        </p:scale>
        <p:origin x="1440" y="264"/>
      </p:cViewPr>
      <p:guideLst>
        <p:guide orient="horz" pos="2160"/>
        <p:guide pos="32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8"/>
            <c:spPr>
              <a:solidFill>
                <a:schemeClr val="bg1">
                  <a:lumMod val="50000"/>
                </a:schemeClr>
              </a:solidFill>
              <a:ln w="9525">
                <a:noFill/>
              </a:ln>
              <a:effectLst/>
            </c:spPr>
          </c:marker>
          <c:cat>
            <c:strRef>
              <c:f>Sheet1!$A$2:$A$4</c:f>
              <c:strCache>
                <c:ptCount val="3"/>
                <c:pt idx="0">
                  <c:v>Q3 '20</c:v>
                </c:pt>
                <c:pt idx="1">
                  <c:v>Q4 '20</c:v>
                </c:pt>
                <c:pt idx="2">
                  <c:v>Q1 '21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375</c:v>
                </c:pt>
                <c:pt idx="1">
                  <c:v>400</c:v>
                </c:pt>
                <c:pt idx="2">
                  <c:v>500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3B6-D640-9791-3DCDE23A75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2288144"/>
        <c:axId val="2132292016"/>
      </c:lineChart>
      <c:catAx>
        <c:axId val="2132288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2292016"/>
        <c:crosses val="autoZero"/>
        <c:auto val="1"/>
        <c:lblAlgn val="ctr"/>
        <c:lblOffset val="100"/>
        <c:noMultiLvlLbl val="0"/>
      </c:catAx>
      <c:valAx>
        <c:axId val="2132292016"/>
        <c:scaling>
          <c:orientation val="minMax"/>
          <c:max val="5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2288144"/>
        <c:crosses val="autoZero"/>
        <c:crossBetween val="between"/>
        <c:majorUnit val="100"/>
        <c:minorUnit val="5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8"/>
            <c:spPr>
              <a:solidFill>
                <a:schemeClr val="bg1">
                  <a:lumMod val="50000"/>
                </a:schemeClr>
              </a:solidFill>
              <a:ln w="9525">
                <a:noFill/>
              </a:ln>
              <a:effectLst/>
            </c:spPr>
          </c:marker>
          <c:cat>
            <c:strRef>
              <c:f>Sheet1!$A$2:$A$4</c:f>
              <c:strCache>
                <c:ptCount val="3"/>
                <c:pt idx="0">
                  <c:v>Q3 '20</c:v>
                </c:pt>
                <c:pt idx="1">
                  <c:v>Q4 '20</c:v>
                </c:pt>
                <c:pt idx="2">
                  <c:v>Q1 '21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375</c:v>
                </c:pt>
                <c:pt idx="1">
                  <c:v>440</c:v>
                </c:pt>
                <c:pt idx="2">
                  <c:v>500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443-B142-B64C-9631319CFC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2288144"/>
        <c:axId val="2132292016"/>
      </c:lineChart>
      <c:catAx>
        <c:axId val="2132288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2292016"/>
        <c:crosses val="autoZero"/>
        <c:auto val="1"/>
        <c:lblAlgn val="ctr"/>
        <c:lblOffset val="100"/>
        <c:noMultiLvlLbl val="0"/>
      </c:catAx>
      <c:valAx>
        <c:axId val="2132292016"/>
        <c:scaling>
          <c:orientation val="minMax"/>
          <c:max val="6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2288144"/>
        <c:crosses val="autoZero"/>
        <c:crossBetween val="between"/>
        <c:majorUnit val="150"/>
        <c:minorUnit val="2.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Q3 '20</c:v>
                </c:pt>
                <c:pt idx="1">
                  <c:v>Q4 '20</c:v>
                </c:pt>
                <c:pt idx="2">
                  <c:v>Q1 '21</c:v>
                </c:pt>
              </c:strCache>
            </c:strRef>
          </c:cat>
          <c:val>
            <c:numRef>
              <c:f>Sheet1!$B$2:$B$4</c:f>
              <c:numCache>
                <c:formatCode>0</c:formatCode>
                <c:ptCount val="3"/>
                <c:pt idx="0">
                  <c:v>4</c:v>
                </c:pt>
                <c:pt idx="1">
                  <c:v>8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46-6F4A-8789-91005FE73A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2288144"/>
        <c:axId val="2132292016"/>
      </c:barChart>
      <c:catAx>
        <c:axId val="2132288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2292016"/>
        <c:crosses val="autoZero"/>
        <c:auto val="1"/>
        <c:lblAlgn val="ctr"/>
        <c:lblOffset val="100"/>
        <c:noMultiLvlLbl val="0"/>
      </c:catAx>
      <c:valAx>
        <c:axId val="2132292016"/>
        <c:scaling>
          <c:orientation val="minMax"/>
          <c:max val="1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2288144"/>
        <c:crosses val="autoZero"/>
        <c:crossBetween val="between"/>
        <c:majorUnit val="5"/>
        <c:min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7"/>
            <c:spPr>
              <a:solidFill>
                <a:schemeClr val="bg1">
                  <a:lumMod val="50000"/>
                </a:schemeClr>
              </a:solidFill>
              <a:ln w="9525">
                <a:noFill/>
              </a:ln>
              <a:effectLst/>
            </c:spPr>
          </c:marker>
          <c:cat>
            <c:strRef>
              <c:f>Sheet1!$A$2:$A$4</c:f>
              <c:strCache>
                <c:ptCount val="3"/>
                <c:pt idx="0">
                  <c:v>Q3 '20</c:v>
                </c:pt>
                <c:pt idx="1">
                  <c:v>Q4 '20</c:v>
                </c:pt>
                <c:pt idx="2">
                  <c:v>Q1 '21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11</c:v>
                </c:pt>
                <c:pt idx="1">
                  <c:v>17</c:v>
                </c:pt>
                <c:pt idx="2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E78-944E-8C1E-C0C6CAB529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2288144"/>
        <c:axId val="2132292016"/>
      </c:lineChart>
      <c:catAx>
        <c:axId val="2132288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2292016"/>
        <c:crosses val="autoZero"/>
        <c:auto val="1"/>
        <c:lblAlgn val="ctr"/>
        <c:lblOffset val="100"/>
        <c:noMultiLvlLbl val="0"/>
      </c:catAx>
      <c:valAx>
        <c:axId val="2132292016"/>
        <c:scaling>
          <c:orientation val="minMax"/>
          <c:max val="2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2288144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Q3 '20</c:v>
                </c:pt>
                <c:pt idx="1">
                  <c:v>Q4 '20</c:v>
                </c:pt>
                <c:pt idx="2">
                  <c:v>Q1 '21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</c:v>
                </c:pt>
                <c:pt idx="1">
                  <c:v>2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37-8549-9B2D-239A354CFD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2288144"/>
        <c:axId val="2132292016"/>
      </c:barChart>
      <c:catAx>
        <c:axId val="2132288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2292016"/>
        <c:crosses val="autoZero"/>
        <c:auto val="1"/>
        <c:lblAlgn val="ctr"/>
        <c:lblOffset val="100"/>
        <c:noMultiLvlLbl val="0"/>
      </c:catAx>
      <c:valAx>
        <c:axId val="2132292016"/>
        <c:scaling>
          <c:orientation val="minMax"/>
          <c:max val="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2288144"/>
        <c:crosses val="autoZero"/>
        <c:crossBetween val="between"/>
        <c:majorUnit val="1"/>
        <c:minorUnit val="0.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7"/>
            <c:spPr>
              <a:solidFill>
                <a:schemeClr val="bg1">
                  <a:lumMod val="50000"/>
                </a:schemeClr>
              </a:solidFill>
              <a:ln w="9525">
                <a:noFill/>
              </a:ln>
              <a:effectLst/>
            </c:spPr>
          </c:marker>
          <c:cat>
            <c:strRef>
              <c:f>Sheet1!$A$2:$A$4</c:f>
              <c:strCache>
                <c:ptCount val="3"/>
                <c:pt idx="0">
                  <c:v>Q3 '20</c:v>
                </c:pt>
                <c:pt idx="1">
                  <c:v>Q4 '20</c:v>
                </c:pt>
                <c:pt idx="2">
                  <c:v>Q1 '21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37</c:v>
                </c:pt>
                <c:pt idx="1">
                  <c:v>33</c:v>
                </c:pt>
                <c:pt idx="2">
                  <c:v>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6DD-844F-983C-8568C9E2DE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2288144"/>
        <c:axId val="2132292016"/>
      </c:lineChart>
      <c:catAx>
        <c:axId val="2132288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2292016"/>
        <c:crosses val="autoZero"/>
        <c:auto val="1"/>
        <c:lblAlgn val="ctr"/>
        <c:lblOffset val="100"/>
        <c:noMultiLvlLbl val="0"/>
      </c:catAx>
      <c:valAx>
        <c:axId val="2132292016"/>
        <c:scaling>
          <c:orientation val="minMax"/>
          <c:max val="4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2288144"/>
        <c:crosses val="autoZero"/>
        <c:crossBetween val="between"/>
        <c:majorUnit val="10"/>
        <c:minorUnit val="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8"/>
            <c:spPr>
              <a:solidFill>
                <a:schemeClr val="bg1">
                  <a:lumMod val="50000"/>
                </a:schemeClr>
              </a:solidFill>
              <a:ln w="9525">
                <a:noFill/>
              </a:ln>
              <a:effectLst/>
            </c:spPr>
          </c:marker>
          <c:cat>
            <c:strRef>
              <c:f>Sheet1!$A$2:$A$4</c:f>
              <c:strCache>
                <c:ptCount val="3"/>
                <c:pt idx="0">
                  <c:v>Q3 '20</c:v>
                </c:pt>
                <c:pt idx="1">
                  <c:v>Q4 '20</c:v>
                </c:pt>
                <c:pt idx="2">
                  <c:v>Q1 '21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</c:v>
                </c:pt>
                <c:pt idx="1">
                  <c:v>11</c:v>
                </c:pt>
                <c:pt idx="2">
                  <c:v>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443-B142-B64C-9631319CFC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2288144"/>
        <c:axId val="2132292016"/>
      </c:lineChart>
      <c:catAx>
        <c:axId val="2132288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2292016"/>
        <c:crosses val="autoZero"/>
        <c:auto val="1"/>
        <c:lblAlgn val="ctr"/>
        <c:lblOffset val="100"/>
        <c:noMultiLvlLbl val="0"/>
      </c:catAx>
      <c:valAx>
        <c:axId val="2132292016"/>
        <c:scaling>
          <c:orientation val="minMax"/>
          <c:max val="2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2288144"/>
        <c:crosses val="autoZero"/>
        <c:crossBetween val="between"/>
        <c:majorUnit val="5"/>
        <c:minorUnit val="2.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Q3 '20</c:v>
                </c:pt>
                <c:pt idx="1">
                  <c:v>Q4 '20</c:v>
                </c:pt>
                <c:pt idx="2">
                  <c:v>Q1 '21</c:v>
                </c:pt>
              </c:strCache>
            </c:strRef>
          </c:cat>
          <c:val>
            <c:numRef>
              <c:f>Sheet1!$B$2:$B$4</c:f>
              <c:numCache>
                <c:formatCode>0.00</c:formatCode>
                <c:ptCount val="3"/>
                <c:pt idx="0">
                  <c:v>0.94</c:v>
                </c:pt>
                <c:pt idx="1">
                  <c:v>0.95</c:v>
                </c:pt>
                <c:pt idx="2">
                  <c:v>0.97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46-6F4A-8789-91005FE73A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2288144"/>
        <c:axId val="2132292016"/>
      </c:barChart>
      <c:catAx>
        <c:axId val="2132288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2292016"/>
        <c:crosses val="autoZero"/>
        <c:auto val="1"/>
        <c:lblAlgn val="ctr"/>
        <c:lblOffset val="100"/>
        <c:noMultiLvlLbl val="0"/>
      </c:catAx>
      <c:valAx>
        <c:axId val="2132292016"/>
        <c:scaling>
          <c:orientation val="minMax"/>
          <c:max val="1"/>
          <c:min val="0.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2288144"/>
        <c:crosses val="autoZero"/>
        <c:crossBetween val="between"/>
        <c:majorUnit val="5.000000000000001E-2"/>
        <c:minorUnit val="2.5000000000000005E-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7"/>
            <c:spPr>
              <a:solidFill>
                <a:schemeClr val="bg1">
                  <a:lumMod val="50000"/>
                </a:schemeClr>
              </a:solidFill>
              <a:ln w="9525">
                <a:noFill/>
              </a:ln>
              <a:effectLst/>
            </c:spPr>
          </c:marker>
          <c:cat>
            <c:strRef>
              <c:f>Sheet1!$A$2:$A$4</c:f>
              <c:strCache>
                <c:ptCount val="3"/>
                <c:pt idx="0">
                  <c:v>Q3 '20</c:v>
                </c:pt>
                <c:pt idx="1">
                  <c:v>Q4 '20</c:v>
                </c:pt>
                <c:pt idx="2">
                  <c:v>Q1 '21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25</c:v>
                </c:pt>
                <c:pt idx="1">
                  <c:v>44</c:v>
                </c:pt>
                <c:pt idx="2">
                  <c:v>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E78-944E-8C1E-C0C6CAB529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2288144"/>
        <c:axId val="2132292016"/>
      </c:lineChart>
      <c:catAx>
        <c:axId val="2132288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2292016"/>
        <c:crosses val="autoZero"/>
        <c:auto val="1"/>
        <c:lblAlgn val="ctr"/>
        <c:lblOffset val="100"/>
        <c:noMultiLvlLbl val="0"/>
      </c:catAx>
      <c:valAx>
        <c:axId val="2132292016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2288144"/>
        <c:crosses val="autoZero"/>
        <c:crossBetween val="between"/>
        <c:majorUnit val="20"/>
        <c:minorUnit val="1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8"/>
            <c:spPr>
              <a:solidFill>
                <a:schemeClr val="bg1">
                  <a:lumMod val="50000"/>
                </a:schemeClr>
              </a:solidFill>
              <a:ln w="9525">
                <a:noFill/>
              </a:ln>
              <a:effectLst/>
            </c:spPr>
          </c:marker>
          <c:cat>
            <c:strRef>
              <c:f>Sheet1!$A$2:$A$4</c:f>
              <c:strCache>
                <c:ptCount val="3"/>
                <c:pt idx="0">
                  <c:v>Q3 '20</c:v>
                </c:pt>
                <c:pt idx="1">
                  <c:v>Q4 '20</c:v>
                </c:pt>
                <c:pt idx="2">
                  <c:v>Q1 '21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375</c:v>
                </c:pt>
                <c:pt idx="1">
                  <c:v>400</c:v>
                </c:pt>
                <c:pt idx="2">
                  <c:v>500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3B6-D640-9791-3DCDE23A75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2288144"/>
        <c:axId val="2132292016"/>
      </c:lineChart>
      <c:catAx>
        <c:axId val="2132288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2292016"/>
        <c:crosses val="autoZero"/>
        <c:auto val="1"/>
        <c:lblAlgn val="ctr"/>
        <c:lblOffset val="100"/>
        <c:noMultiLvlLbl val="0"/>
      </c:catAx>
      <c:valAx>
        <c:axId val="2132292016"/>
        <c:scaling>
          <c:orientation val="minMax"/>
          <c:max val="5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2288144"/>
        <c:crosses val="autoZero"/>
        <c:crossBetween val="between"/>
        <c:majorUnit val="100"/>
        <c:minorUnit val="5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Q3 '20</c:v>
                </c:pt>
                <c:pt idx="1">
                  <c:v>Q4 '20</c:v>
                </c:pt>
                <c:pt idx="2">
                  <c:v>Q1 '21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800</c:v>
                </c:pt>
                <c:pt idx="1">
                  <c:v>890</c:v>
                </c:pt>
                <c:pt idx="2">
                  <c:v>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37-8549-9B2D-239A354CFD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2288144"/>
        <c:axId val="2132292016"/>
      </c:barChart>
      <c:catAx>
        <c:axId val="2132288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2292016"/>
        <c:crosses val="autoZero"/>
        <c:auto val="1"/>
        <c:lblAlgn val="ctr"/>
        <c:lblOffset val="100"/>
        <c:noMultiLvlLbl val="0"/>
      </c:catAx>
      <c:valAx>
        <c:axId val="2132292016"/>
        <c:scaling>
          <c:orientation val="minMax"/>
          <c:max val="125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2288144"/>
        <c:crosses val="autoZero"/>
        <c:crossBetween val="between"/>
        <c:majorUnit val="250"/>
        <c:minorUnit val="1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7"/>
            <c:spPr>
              <a:solidFill>
                <a:schemeClr val="bg1">
                  <a:lumMod val="50000"/>
                </a:schemeClr>
              </a:solidFill>
              <a:ln w="9525">
                <a:noFill/>
              </a:ln>
              <a:effectLst/>
            </c:spPr>
          </c:marker>
          <c:cat>
            <c:strRef>
              <c:f>Sheet1!$A$2:$A$4</c:f>
              <c:strCache>
                <c:ptCount val="3"/>
                <c:pt idx="0">
                  <c:v>Q3 '20</c:v>
                </c:pt>
                <c:pt idx="1">
                  <c:v>Q4 '20</c:v>
                </c:pt>
                <c:pt idx="2">
                  <c:v>Q1 '21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175</c:v>
                </c:pt>
                <c:pt idx="1">
                  <c:v>200</c:v>
                </c:pt>
                <c:pt idx="2">
                  <c:v>250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6DD-844F-983C-8568C9E2DE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2288144"/>
        <c:axId val="2132292016"/>
      </c:lineChart>
      <c:catAx>
        <c:axId val="2132288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2292016"/>
        <c:crosses val="autoZero"/>
        <c:auto val="1"/>
        <c:lblAlgn val="ctr"/>
        <c:lblOffset val="100"/>
        <c:noMultiLvlLbl val="0"/>
      </c:catAx>
      <c:valAx>
        <c:axId val="2132292016"/>
        <c:scaling>
          <c:orientation val="minMax"/>
          <c:max val="3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2288144"/>
        <c:crosses val="autoZero"/>
        <c:crossBetween val="between"/>
        <c:majorUnit val="50"/>
        <c:minorUnit val="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1A0F55-05EC-4BEB-BF29-5CDD765D8D91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5239C51-7147-4849-8270-B9E5B178628F}">
      <dgm:prSet/>
      <dgm:spPr/>
      <dgm:t>
        <a:bodyPr/>
        <a:lstStyle/>
        <a:p>
          <a:pPr algn="l"/>
          <a:r>
            <a:rPr lang="en-US"/>
            <a:t>Q1 Review</a:t>
          </a:r>
        </a:p>
      </dgm:t>
    </dgm:pt>
    <dgm:pt modelId="{7BA4369B-F549-4A23-BFEF-FA2F1BF138BF}" type="parTrans" cxnId="{909E8208-6A82-49BA-B2C5-D817A57B1B04}">
      <dgm:prSet/>
      <dgm:spPr/>
      <dgm:t>
        <a:bodyPr/>
        <a:lstStyle/>
        <a:p>
          <a:endParaRPr lang="en-US"/>
        </a:p>
      </dgm:t>
    </dgm:pt>
    <dgm:pt modelId="{380E2247-7745-4A2B-92E9-63E474D7D744}" type="sibTrans" cxnId="{909E8208-6A82-49BA-B2C5-D817A57B1B04}">
      <dgm:prSet/>
      <dgm:spPr/>
      <dgm:t>
        <a:bodyPr/>
        <a:lstStyle/>
        <a:p>
          <a:endParaRPr lang="en-US"/>
        </a:p>
      </dgm:t>
    </dgm:pt>
    <dgm:pt modelId="{5BEE3812-E580-424C-A05F-5E4072B3E25F}">
      <dgm:prSet/>
      <dgm:spPr/>
      <dgm:t>
        <a:bodyPr/>
        <a:lstStyle/>
        <a:p>
          <a:r>
            <a:rPr lang="en-US">
              <a:latin typeface="Avenir Next LT Pro"/>
            </a:rPr>
            <a:t>Looking Ahead</a:t>
          </a:r>
          <a:endParaRPr lang="en-US"/>
        </a:p>
      </dgm:t>
    </dgm:pt>
    <dgm:pt modelId="{098EB6CC-8DCE-44D2-9925-1E3EFE142551}" type="sibTrans" cxnId="{1BC829EF-F9EC-4DEE-B930-FF07926D2211}">
      <dgm:prSet/>
      <dgm:spPr/>
      <dgm:t>
        <a:bodyPr/>
        <a:lstStyle/>
        <a:p>
          <a:endParaRPr lang="en-US"/>
        </a:p>
      </dgm:t>
    </dgm:pt>
    <dgm:pt modelId="{44564F0E-6D18-45BA-B24C-1878BA4195E2}" type="parTrans" cxnId="{1BC829EF-F9EC-4DEE-B930-FF07926D2211}">
      <dgm:prSet/>
      <dgm:spPr/>
      <dgm:t>
        <a:bodyPr/>
        <a:lstStyle/>
        <a:p>
          <a:endParaRPr lang="en-US"/>
        </a:p>
      </dgm:t>
    </dgm:pt>
    <dgm:pt modelId="{86B34A60-3570-4B4E-BE0D-201C1C3CB1B8}">
      <dgm:prSet/>
      <dgm:spPr/>
      <dgm:t>
        <a:bodyPr/>
        <a:lstStyle/>
        <a:p>
          <a:r>
            <a:rPr lang="en-US"/>
            <a:t>Project Updates</a:t>
          </a:r>
        </a:p>
      </dgm:t>
    </dgm:pt>
    <dgm:pt modelId="{32701924-3E39-FD48-A453-17F628AA082B}" type="parTrans" cxnId="{B1A11B2D-FA79-3746-9874-7CBC2CAC08DF}">
      <dgm:prSet/>
      <dgm:spPr/>
      <dgm:t>
        <a:bodyPr/>
        <a:lstStyle/>
        <a:p>
          <a:endParaRPr lang="en-US"/>
        </a:p>
      </dgm:t>
    </dgm:pt>
    <dgm:pt modelId="{384E1DD2-5438-554D-9692-BF5E64AD388D}" type="sibTrans" cxnId="{B1A11B2D-FA79-3746-9874-7CBC2CAC08DF}">
      <dgm:prSet/>
      <dgm:spPr/>
      <dgm:t>
        <a:bodyPr/>
        <a:lstStyle/>
        <a:p>
          <a:endParaRPr lang="en-US"/>
        </a:p>
      </dgm:t>
    </dgm:pt>
    <dgm:pt modelId="{1B29EFF5-4C63-D040-9FC6-6A8CD633F79E}" type="pres">
      <dgm:prSet presAssocID="{5B1A0F55-05EC-4BEB-BF29-5CDD765D8D91}" presName="linear" presStyleCnt="0">
        <dgm:presLayoutVars>
          <dgm:dir/>
          <dgm:animLvl val="lvl"/>
          <dgm:resizeHandles val="exact"/>
        </dgm:presLayoutVars>
      </dgm:prSet>
      <dgm:spPr/>
    </dgm:pt>
    <dgm:pt modelId="{D498E57D-F389-344F-9DA2-81920BEE219F}" type="pres">
      <dgm:prSet presAssocID="{75239C51-7147-4849-8270-B9E5B178628F}" presName="parentLin" presStyleCnt="0"/>
      <dgm:spPr/>
    </dgm:pt>
    <dgm:pt modelId="{AF46118F-03ED-864F-BB40-4451546B0280}" type="pres">
      <dgm:prSet presAssocID="{75239C51-7147-4849-8270-B9E5B178628F}" presName="parentLeftMargin" presStyleLbl="node1" presStyleIdx="0" presStyleCnt="3"/>
      <dgm:spPr/>
    </dgm:pt>
    <dgm:pt modelId="{24207D72-8C19-9F48-9DC7-302B5C5A00AE}" type="pres">
      <dgm:prSet presAssocID="{75239C51-7147-4849-8270-B9E5B178628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1E1EBF6-DB35-FB4A-8A2C-0C51C8ABA6F4}" type="pres">
      <dgm:prSet presAssocID="{75239C51-7147-4849-8270-B9E5B178628F}" presName="negativeSpace" presStyleCnt="0"/>
      <dgm:spPr/>
    </dgm:pt>
    <dgm:pt modelId="{6F037E1D-89B6-7042-A26C-63DF00686BDC}" type="pres">
      <dgm:prSet presAssocID="{75239C51-7147-4849-8270-B9E5B178628F}" presName="childText" presStyleLbl="conFgAcc1" presStyleIdx="0" presStyleCnt="3">
        <dgm:presLayoutVars>
          <dgm:bulletEnabled val="1"/>
        </dgm:presLayoutVars>
      </dgm:prSet>
      <dgm:spPr/>
    </dgm:pt>
    <dgm:pt modelId="{ECB3D8B7-655F-4648-9AC2-CE1965466CD7}" type="pres">
      <dgm:prSet presAssocID="{380E2247-7745-4A2B-92E9-63E474D7D744}" presName="spaceBetweenRectangles" presStyleCnt="0"/>
      <dgm:spPr/>
    </dgm:pt>
    <dgm:pt modelId="{5C548B47-A56F-2640-A095-005CB96FBDF8}" type="pres">
      <dgm:prSet presAssocID="{86B34A60-3570-4B4E-BE0D-201C1C3CB1B8}" presName="parentLin" presStyleCnt="0"/>
      <dgm:spPr/>
    </dgm:pt>
    <dgm:pt modelId="{433DFFB0-08B6-CF42-9238-FC8C022996ED}" type="pres">
      <dgm:prSet presAssocID="{86B34A60-3570-4B4E-BE0D-201C1C3CB1B8}" presName="parentLeftMargin" presStyleLbl="node1" presStyleIdx="0" presStyleCnt="3"/>
      <dgm:spPr/>
    </dgm:pt>
    <dgm:pt modelId="{3401C2F4-1316-474B-84A6-0861E01B0F35}" type="pres">
      <dgm:prSet presAssocID="{86B34A60-3570-4B4E-BE0D-201C1C3CB1B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5320C96-F5BC-D84C-A273-FD62DCFB11F2}" type="pres">
      <dgm:prSet presAssocID="{86B34A60-3570-4B4E-BE0D-201C1C3CB1B8}" presName="negativeSpace" presStyleCnt="0"/>
      <dgm:spPr/>
    </dgm:pt>
    <dgm:pt modelId="{8B39C1E7-FE00-7140-A38C-1A6505466792}" type="pres">
      <dgm:prSet presAssocID="{86B34A60-3570-4B4E-BE0D-201C1C3CB1B8}" presName="childText" presStyleLbl="conFgAcc1" presStyleIdx="1" presStyleCnt="3">
        <dgm:presLayoutVars>
          <dgm:bulletEnabled val="1"/>
        </dgm:presLayoutVars>
      </dgm:prSet>
      <dgm:spPr/>
    </dgm:pt>
    <dgm:pt modelId="{9100018E-90FC-BA43-AB73-4C60D3BE2948}" type="pres">
      <dgm:prSet presAssocID="{384E1DD2-5438-554D-9692-BF5E64AD388D}" presName="spaceBetweenRectangles" presStyleCnt="0"/>
      <dgm:spPr/>
    </dgm:pt>
    <dgm:pt modelId="{147E3AB1-5074-D841-BA4A-5FF7EDDA874B}" type="pres">
      <dgm:prSet presAssocID="{5BEE3812-E580-424C-A05F-5E4072B3E25F}" presName="parentLin" presStyleCnt="0"/>
      <dgm:spPr/>
    </dgm:pt>
    <dgm:pt modelId="{CBF4FD28-53DE-3941-8C3C-52C9DD0F57CE}" type="pres">
      <dgm:prSet presAssocID="{5BEE3812-E580-424C-A05F-5E4072B3E25F}" presName="parentLeftMargin" presStyleLbl="node1" presStyleIdx="1" presStyleCnt="3"/>
      <dgm:spPr/>
    </dgm:pt>
    <dgm:pt modelId="{5A377CA9-9DD3-D44C-8E77-F185E779A816}" type="pres">
      <dgm:prSet presAssocID="{5BEE3812-E580-424C-A05F-5E4072B3E25F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CB26249D-5CF6-8F4E-A864-0AE85D0E1502}" type="pres">
      <dgm:prSet presAssocID="{5BEE3812-E580-424C-A05F-5E4072B3E25F}" presName="negativeSpace" presStyleCnt="0"/>
      <dgm:spPr/>
    </dgm:pt>
    <dgm:pt modelId="{26B573A4-39E7-4F43-805B-E11BCF8D7F0D}" type="pres">
      <dgm:prSet presAssocID="{5BEE3812-E580-424C-A05F-5E4072B3E25F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909E8208-6A82-49BA-B2C5-D817A57B1B04}" srcId="{5B1A0F55-05EC-4BEB-BF29-5CDD765D8D91}" destId="{75239C51-7147-4849-8270-B9E5B178628F}" srcOrd="0" destOrd="0" parTransId="{7BA4369B-F549-4A23-BFEF-FA2F1BF138BF}" sibTransId="{380E2247-7745-4A2B-92E9-63E474D7D744}"/>
    <dgm:cxn modelId="{A522F418-8948-4C46-BF76-89AF2A3B8BE5}" type="presOf" srcId="{86B34A60-3570-4B4E-BE0D-201C1C3CB1B8}" destId="{3401C2F4-1316-474B-84A6-0861E01B0F35}" srcOrd="1" destOrd="0" presId="urn:microsoft.com/office/officeart/2005/8/layout/list1"/>
    <dgm:cxn modelId="{B1A11B2D-FA79-3746-9874-7CBC2CAC08DF}" srcId="{5B1A0F55-05EC-4BEB-BF29-5CDD765D8D91}" destId="{86B34A60-3570-4B4E-BE0D-201C1C3CB1B8}" srcOrd="1" destOrd="0" parTransId="{32701924-3E39-FD48-A453-17F628AA082B}" sibTransId="{384E1DD2-5438-554D-9692-BF5E64AD388D}"/>
    <dgm:cxn modelId="{77D5414E-E5B5-3A4E-B7A0-78497191EFA3}" type="presOf" srcId="{5B1A0F55-05EC-4BEB-BF29-5CDD765D8D91}" destId="{1B29EFF5-4C63-D040-9FC6-6A8CD633F79E}" srcOrd="0" destOrd="0" presId="urn:microsoft.com/office/officeart/2005/8/layout/list1"/>
    <dgm:cxn modelId="{87B89F57-622B-534E-B4F8-14662809FEF5}" type="presOf" srcId="{86B34A60-3570-4B4E-BE0D-201C1C3CB1B8}" destId="{433DFFB0-08B6-CF42-9238-FC8C022996ED}" srcOrd="0" destOrd="0" presId="urn:microsoft.com/office/officeart/2005/8/layout/list1"/>
    <dgm:cxn modelId="{B4C1575A-07DB-284D-B929-04CCC5EC8641}" type="presOf" srcId="{5BEE3812-E580-424C-A05F-5E4072B3E25F}" destId="{CBF4FD28-53DE-3941-8C3C-52C9DD0F57CE}" srcOrd="0" destOrd="0" presId="urn:microsoft.com/office/officeart/2005/8/layout/list1"/>
    <dgm:cxn modelId="{B249678F-0F1E-AA44-A434-19C0D057E9CE}" type="presOf" srcId="{75239C51-7147-4849-8270-B9E5B178628F}" destId="{AF46118F-03ED-864F-BB40-4451546B0280}" srcOrd="0" destOrd="0" presId="urn:microsoft.com/office/officeart/2005/8/layout/list1"/>
    <dgm:cxn modelId="{19E807B8-CDB5-C74B-939D-E90CA8C2B610}" type="presOf" srcId="{5BEE3812-E580-424C-A05F-5E4072B3E25F}" destId="{5A377CA9-9DD3-D44C-8E77-F185E779A816}" srcOrd="1" destOrd="0" presId="urn:microsoft.com/office/officeart/2005/8/layout/list1"/>
    <dgm:cxn modelId="{81D2C5C9-75BA-334F-AABC-794192EDBF9E}" type="presOf" srcId="{75239C51-7147-4849-8270-B9E5B178628F}" destId="{24207D72-8C19-9F48-9DC7-302B5C5A00AE}" srcOrd="1" destOrd="0" presId="urn:microsoft.com/office/officeart/2005/8/layout/list1"/>
    <dgm:cxn modelId="{1BC829EF-F9EC-4DEE-B930-FF07926D2211}" srcId="{5B1A0F55-05EC-4BEB-BF29-5CDD765D8D91}" destId="{5BEE3812-E580-424C-A05F-5E4072B3E25F}" srcOrd="2" destOrd="0" parTransId="{44564F0E-6D18-45BA-B24C-1878BA4195E2}" sibTransId="{098EB6CC-8DCE-44D2-9925-1E3EFE142551}"/>
    <dgm:cxn modelId="{DD90DB8D-7A80-784F-8E9C-F83F0872DD22}" type="presParOf" srcId="{1B29EFF5-4C63-D040-9FC6-6A8CD633F79E}" destId="{D498E57D-F389-344F-9DA2-81920BEE219F}" srcOrd="0" destOrd="0" presId="urn:microsoft.com/office/officeart/2005/8/layout/list1"/>
    <dgm:cxn modelId="{A7BBED7E-5E7A-0047-957E-8E8B00488809}" type="presParOf" srcId="{D498E57D-F389-344F-9DA2-81920BEE219F}" destId="{AF46118F-03ED-864F-BB40-4451546B0280}" srcOrd="0" destOrd="0" presId="urn:microsoft.com/office/officeart/2005/8/layout/list1"/>
    <dgm:cxn modelId="{44636738-751B-9B4B-81D1-169C28F735CC}" type="presParOf" srcId="{D498E57D-F389-344F-9DA2-81920BEE219F}" destId="{24207D72-8C19-9F48-9DC7-302B5C5A00AE}" srcOrd="1" destOrd="0" presId="urn:microsoft.com/office/officeart/2005/8/layout/list1"/>
    <dgm:cxn modelId="{03AC3CE0-DE0D-DE44-AFF9-69CC422D1F3C}" type="presParOf" srcId="{1B29EFF5-4C63-D040-9FC6-6A8CD633F79E}" destId="{21E1EBF6-DB35-FB4A-8A2C-0C51C8ABA6F4}" srcOrd="1" destOrd="0" presId="urn:microsoft.com/office/officeart/2005/8/layout/list1"/>
    <dgm:cxn modelId="{D1A99176-4680-6241-BCEB-6EC8C4D7DB41}" type="presParOf" srcId="{1B29EFF5-4C63-D040-9FC6-6A8CD633F79E}" destId="{6F037E1D-89B6-7042-A26C-63DF00686BDC}" srcOrd="2" destOrd="0" presId="urn:microsoft.com/office/officeart/2005/8/layout/list1"/>
    <dgm:cxn modelId="{36A2BEDA-D49E-FC49-9424-2D7BA34A30C5}" type="presParOf" srcId="{1B29EFF5-4C63-D040-9FC6-6A8CD633F79E}" destId="{ECB3D8B7-655F-4648-9AC2-CE1965466CD7}" srcOrd="3" destOrd="0" presId="urn:microsoft.com/office/officeart/2005/8/layout/list1"/>
    <dgm:cxn modelId="{7D319FF2-7DDA-8142-BE0B-B66B2E1105BA}" type="presParOf" srcId="{1B29EFF5-4C63-D040-9FC6-6A8CD633F79E}" destId="{5C548B47-A56F-2640-A095-005CB96FBDF8}" srcOrd="4" destOrd="0" presId="urn:microsoft.com/office/officeart/2005/8/layout/list1"/>
    <dgm:cxn modelId="{7C3210B3-9EC7-DE42-B56A-73206DF31F4E}" type="presParOf" srcId="{5C548B47-A56F-2640-A095-005CB96FBDF8}" destId="{433DFFB0-08B6-CF42-9238-FC8C022996ED}" srcOrd="0" destOrd="0" presId="urn:microsoft.com/office/officeart/2005/8/layout/list1"/>
    <dgm:cxn modelId="{2E2550D5-57BA-0840-A814-6A3F436108D3}" type="presParOf" srcId="{5C548B47-A56F-2640-A095-005CB96FBDF8}" destId="{3401C2F4-1316-474B-84A6-0861E01B0F35}" srcOrd="1" destOrd="0" presId="urn:microsoft.com/office/officeart/2005/8/layout/list1"/>
    <dgm:cxn modelId="{B01D600D-2F04-1F46-B8A9-9C067455CB1B}" type="presParOf" srcId="{1B29EFF5-4C63-D040-9FC6-6A8CD633F79E}" destId="{95320C96-F5BC-D84C-A273-FD62DCFB11F2}" srcOrd="5" destOrd="0" presId="urn:microsoft.com/office/officeart/2005/8/layout/list1"/>
    <dgm:cxn modelId="{7160176E-6D5C-8C4D-99DC-51302E14C821}" type="presParOf" srcId="{1B29EFF5-4C63-D040-9FC6-6A8CD633F79E}" destId="{8B39C1E7-FE00-7140-A38C-1A6505466792}" srcOrd="6" destOrd="0" presId="urn:microsoft.com/office/officeart/2005/8/layout/list1"/>
    <dgm:cxn modelId="{5A0016FB-8936-184C-89FC-7CEC47A85ED9}" type="presParOf" srcId="{1B29EFF5-4C63-D040-9FC6-6A8CD633F79E}" destId="{9100018E-90FC-BA43-AB73-4C60D3BE2948}" srcOrd="7" destOrd="0" presId="urn:microsoft.com/office/officeart/2005/8/layout/list1"/>
    <dgm:cxn modelId="{BEA6E737-00E1-5148-8C3B-F9E4E6741310}" type="presParOf" srcId="{1B29EFF5-4C63-D040-9FC6-6A8CD633F79E}" destId="{147E3AB1-5074-D841-BA4A-5FF7EDDA874B}" srcOrd="8" destOrd="0" presId="urn:microsoft.com/office/officeart/2005/8/layout/list1"/>
    <dgm:cxn modelId="{1768F893-E1A4-1D42-8377-943D1B2E3577}" type="presParOf" srcId="{147E3AB1-5074-D841-BA4A-5FF7EDDA874B}" destId="{CBF4FD28-53DE-3941-8C3C-52C9DD0F57CE}" srcOrd="0" destOrd="0" presId="urn:microsoft.com/office/officeart/2005/8/layout/list1"/>
    <dgm:cxn modelId="{F72B15D0-C7BE-D842-8612-18C3132F97DF}" type="presParOf" srcId="{147E3AB1-5074-D841-BA4A-5FF7EDDA874B}" destId="{5A377CA9-9DD3-D44C-8E77-F185E779A816}" srcOrd="1" destOrd="0" presId="urn:microsoft.com/office/officeart/2005/8/layout/list1"/>
    <dgm:cxn modelId="{B7FF26EF-DD76-DE4A-8AF3-1428C2FFB60F}" type="presParOf" srcId="{1B29EFF5-4C63-D040-9FC6-6A8CD633F79E}" destId="{CB26249D-5CF6-8F4E-A864-0AE85D0E1502}" srcOrd="9" destOrd="0" presId="urn:microsoft.com/office/officeart/2005/8/layout/list1"/>
    <dgm:cxn modelId="{981C39D9-1609-CB45-BB37-72E4C0DCC921}" type="presParOf" srcId="{1B29EFF5-4C63-D040-9FC6-6A8CD633F79E}" destId="{26B573A4-39E7-4F43-805B-E11BCF8D7F0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037E1D-89B6-7042-A26C-63DF00686BDC}">
      <dsp:nvSpPr>
        <dsp:cNvPr id="0" name=""/>
        <dsp:cNvSpPr/>
      </dsp:nvSpPr>
      <dsp:spPr>
        <a:xfrm>
          <a:off x="0" y="481446"/>
          <a:ext cx="5462164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207D72-8C19-9F48-9DC7-302B5C5A00AE}">
      <dsp:nvSpPr>
        <dsp:cNvPr id="0" name=""/>
        <dsp:cNvSpPr/>
      </dsp:nvSpPr>
      <dsp:spPr>
        <a:xfrm>
          <a:off x="273108" y="23886"/>
          <a:ext cx="3823514" cy="9151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520" tIns="0" rIns="144520" bIns="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Q1 Review</a:t>
          </a:r>
        </a:p>
      </dsp:txBody>
      <dsp:txXfrm>
        <a:off x="317780" y="68558"/>
        <a:ext cx="3734170" cy="825776"/>
      </dsp:txXfrm>
    </dsp:sp>
    <dsp:sp modelId="{8B39C1E7-FE00-7140-A38C-1A6505466792}">
      <dsp:nvSpPr>
        <dsp:cNvPr id="0" name=""/>
        <dsp:cNvSpPr/>
      </dsp:nvSpPr>
      <dsp:spPr>
        <a:xfrm>
          <a:off x="0" y="1887606"/>
          <a:ext cx="5462164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01C2F4-1316-474B-84A6-0861E01B0F35}">
      <dsp:nvSpPr>
        <dsp:cNvPr id="0" name=""/>
        <dsp:cNvSpPr/>
      </dsp:nvSpPr>
      <dsp:spPr>
        <a:xfrm>
          <a:off x="273108" y="1430046"/>
          <a:ext cx="3823514" cy="9151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520" tIns="0" rIns="144520" bIns="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Project Updates</a:t>
          </a:r>
        </a:p>
      </dsp:txBody>
      <dsp:txXfrm>
        <a:off x="317780" y="1474718"/>
        <a:ext cx="3734170" cy="825776"/>
      </dsp:txXfrm>
    </dsp:sp>
    <dsp:sp modelId="{26B573A4-39E7-4F43-805B-E11BCF8D7F0D}">
      <dsp:nvSpPr>
        <dsp:cNvPr id="0" name=""/>
        <dsp:cNvSpPr/>
      </dsp:nvSpPr>
      <dsp:spPr>
        <a:xfrm>
          <a:off x="0" y="3293766"/>
          <a:ext cx="5462164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377CA9-9DD3-D44C-8E77-F185E779A816}">
      <dsp:nvSpPr>
        <dsp:cNvPr id="0" name=""/>
        <dsp:cNvSpPr/>
      </dsp:nvSpPr>
      <dsp:spPr>
        <a:xfrm>
          <a:off x="273108" y="2836206"/>
          <a:ext cx="3823514" cy="9151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520" tIns="0" rIns="144520" bIns="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latin typeface="Avenir Next LT Pro"/>
            </a:rPr>
            <a:t>Looking Ahead</a:t>
          </a:r>
          <a:endParaRPr lang="en-US" sz="3100" kern="1200"/>
        </a:p>
      </dsp:txBody>
      <dsp:txXfrm>
        <a:off x="317780" y="2880878"/>
        <a:ext cx="3734170" cy="8257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29C74A-5FBC-DD4C-90A4-FDD65CA398C8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02E31C-3E75-DB45-9378-E223C011C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599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2E31C-3E75-DB45-9378-E223C011CA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637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2E31C-3E75-DB45-9378-E223C011CA7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08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2E31C-3E75-DB45-9378-E223C011CA7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62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2E31C-3E75-DB45-9378-E223C011CA7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261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2E31C-3E75-DB45-9378-E223C011CA7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777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2E31C-3E75-DB45-9378-E223C011CA7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2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2E31C-3E75-DB45-9378-E223C011CA7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612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2E31C-3E75-DB45-9378-E223C011CA7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75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268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457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266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5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785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729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616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724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05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2743200" cy="3986039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796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053670" cy="3986039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611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7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7" r:id="rId6"/>
    <p:sldLayoutId id="2147483752" r:id="rId7"/>
    <p:sldLayoutId id="2147483753" r:id="rId8"/>
    <p:sldLayoutId id="2147483754" r:id="rId9"/>
    <p:sldLayoutId id="2147483756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ongard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insights.liongard.com/growth-webinar-series-resources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2.xml"/><Relationship Id="rId3" Type="http://schemas.openxmlformats.org/officeDocument/2006/relationships/chart" Target="../charts/chart7.xml"/><Relationship Id="rId7" Type="http://schemas.openxmlformats.org/officeDocument/2006/relationships/chart" Target="../charts/chart1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44B4F4-1835-3344-A8FC-C786D4491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609586" cy="117957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46B197"/>
                </a:solidFill>
              </a:rPr>
              <a:t>QBR Template By Liongard – Instructions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7CBD693-3FBF-C845-9AD1-5DCE4FBD3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586" y="2084485"/>
            <a:ext cx="11169568" cy="3934350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000" dirty="0">
                <a:solidFill>
                  <a:srgbClr val="1452CA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Liongard</a:t>
            </a:r>
            <a:r>
              <a:rPr lang="en-US" sz="2000" dirty="0"/>
              <a:t> created this QBR Template to help MSPs have more effective conversations with your customers. This deck is designed to help you: </a:t>
            </a:r>
          </a:p>
          <a:p>
            <a:pPr marL="922338" indent="-42703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en-US" sz="2000" b="1" dirty="0">
                <a:solidFill>
                  <a:srgbClr val="46B197"/>
                </a:solidFill>
              </a:rPr>
              <a:t>Improve Retention </a:t>
            </a:r>
            <a:r>
              <a:rPr lang="en-US" sz="2000" dirty="0"/>
              <a:t>by conveying your MSP’s value to your customers </a:t>
            </a:r>
          </a:p>
          <a:p>
            <a:pPr marL="922338" indent="-42703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en-US" sz="2000" b="1" dirty="0">
                <a:solidFill>
                  <a:srgbClr val="46B197"/>
                </a:solidFill>
              </a:rPr>
              <a:t>Increase Revenue </a:t>
            </a:r>
            <a:r>
              <a:rPr lang="en-US" sz="2000" dirty="0"/>
              <a:t>by pitching new services/projects </a:t>
            </a:r>
          </a:p>
          <a:p>
            <a:pPr marL="922338" indent="-427038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Font typeface="Wingdings" pitchFamily="2" charset="2"/>
              <a:buChar char="ü"/>
            </a:pPr>
            <a:r>
              <a:rPr lang="en-US" sz="2000" b="1" dirty="0">
                <a:solidFill>
                  <a:srgbClr val="46B197"/>
                </a:solidFill>
              </a:rPr>
              <a:t>Grow Your MSP </a:t>
            </a:r>
            <a:r>
              <a:rPr lang="en-US" sz="2000" dirty="0"/>
              <a:t>by aligning you with your customers’ businesses</a:t>
            </a:r>
          </a:p>
          <a:p>
            <a:pPr marL="11113" indent="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000" dirty="0"/>
              <a:t>Make sure to customize this deck by adding your logo, font and colors, and don’t forget to delete this slide before your presentation. Good luck!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b="1" dirty="0">
                <a:solidFill>
                  <a:srgbClr val="46B197"/>
                </a:solidFill>
              </a:rPr>
              <a:t>Looking for QBR best practices? </a:t>
            </a:r>
            <a:r>
              <a:rPr lang="en-US" sz="2000" dirty="0">
                <a:solidFill>
                  <a:srgbClr val="1452CA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Check out the 2</a:t>
            </a:r>
            <a:r>
              <a:rPr lang="en-US" sz="2000" baseline="30000" dirty="0">
                <a:solidFill>
                  <a:srgbClr val="1452CA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nd</a:t>
            </a:r>
            <a:r>
              <a:rPr lang="en-US" sz="2000" dirty="0">
                <a:solidFill>
                  <a:srgbClr val="1452CA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webinar </a:t>
            </a:r>
            <a:r>
              <a:rPr lang="en-US" sz="2000" dirty="0"/>
              <a:t>in our MSP Growth Series!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DAD579-D30C-3B4A-9984-02BB97FB1B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219" y="5855054"/>
            <a:ext cx="2422966" cy="90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45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6DA7C-A05B-43D7-BA4A-FDD7275C7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7" y="548640"/>
            <a:ext cx="10619231" cy="1179576"/>
          </a:xfrm>
        </p:spPr>
        <p:txBody>
          <a:bodyPr>
            <a:normAutofit/>
          </a:bodyPr>
          <a:lstStyle/>
          <a:p>
            <a:r>
              <a:rPr lang="en-US"/>
              <a:t>Project #1 Timeline &amp; Progress</a:t>
            </a:r>
            <a:endParaRPr lang="en-US" b="1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72BAEBB-26F0-1D45-B3B4-EEAFAB6EA819}"/>
              </a:ext>
            </a:extLst>
          </p:cNvPr>
          <p:cNvCxnSpPr>
            <a:cxnSpLocks/>
          </p:cNvCxnSpPr>
          <p:nvPr/>
        </p:nvCxnSpPr>
        <p:spPr>
          <a:xfrm>
            <a:off x="587828" y="2123997"/>
            <a:ext cx="0" cy="4335976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0CF3B549-C6AB-6741-B8FF-F7806E7678AB}"/>
              </a:ext>
            </a:extLst>
          </p:cNvPr>
          <p:cNvSpPr/>
          <p:nvPr/>
        </p:nvSpPr>
        <p:spPr>
          <a:xfrm>
            <a:off x="915260" y="2324213"/>
            <a:ext cx="11178209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>
                <a:solidFill>
                  <a:srgbClr val="46B197"/>
                </a:solidFill>
                <a:ea typeface="Inter Extra Bold" panose="020B0502030000000004" pitchFamily="34" charset="0"/>
                <a:cs typeface="Inter Extra Bold" panose="020B0502030000000004" pitchFamily="34" charset="0"/>
              </a:rPr>
              <a:t>January 2021  </a:t>
            </a:r>
            <a:r>
              <a:rPr lang="en-US" sz="1600" b="1">
                <a:solidFill>
                  <a:schemeClr val="bg1">
                    <a:lumMod val="50000"/>
                  </a:schemeClr>
                </a:solidFill>
                <a:ea typeface="Inter Extra Bold" panose="020B0502030000000004" pitchFamily="34" charset="0"/>
                <a:cs typeface="Inter Extra Bold" panose="020B0502030000000004" pitchFamily="34" charset="0"/>
              </a:rPr>
              <a:t>–  </a:t>
            </a:r>
            <a:r>
              <a:rPr lang="en-US" sz="1600">
                <a:ea typeface="Inter Extra Bold" panose="020B0502030000000004" pitchFamily="34" charset="0"/>
                <a:cs typeface="Inter Extra Bold" panose="020B0502030000000004" pitchFamily="34" charset="0"/>
              </a:rPr>
              <a:t>Key Deliverable #1</a:t>
            </a:r>
            <a:endParaRPr lang="en-US" sz="1600">
              <a:ea typeface="Inter Italic" panose="020B0502030000000004" pitchFamily="34" charset="0"/>
              <a:cs typeface="Inter Italic" panose="020B0502030000000004" pitchFamily="34" charset="0"/>
            </a:endParaRP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>
                <a:ea typeface="Inter Italic" panose="020B0502030000000004" pitchFamily="34" charset="0"/>
                <a:cs typeface="Inter Italic" panose="020B0502030000000004" pitchFamily="34" charset="0"/>
              </a:rPr>
              <a:t>Insert a high-level explanation of this item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C8F931B-44C6-7E44-A199-0055AA08D659}"/>
              </a:ext>
            </a:extLst>
          </p:cNvPr>
          <p:cNvSpPr/>
          <p:nvPr/>
        </p:nvSpPr>
        <p:spPr>
          <a:xfrm>
            <a:off x="472441" y="2324213"/>
            <a:ext cx="261253" cy="261253"/>
          </a:xfrm>
          <a:prstGeom prst="ellipse">
            <a:avLst/>
          </a:prstGeom>
          <a:solidFill>
            <a:srgbClr val="46B197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0EAB310-AAC7-DC48-8920-11B85E304E71}"/>
              </a:ext>
            </a:extLst>
          </p:cNvPr>
          <p:cNvSpPr/>
          <p:nvPr/>
        </p:nvSpPr>
        <p:spPr>
          <a:xfrm>
            <a:off x="915260" y="3225587"/>
            <a:ext cx="11178209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>
                <a:solidFill>
                  <a:srgbClr val="46B197"/>
                </a:solidFill>
                <a:ea typeface="Inter Extra Bold" panose="020B0502030000000004" pitchFamily="34" charset="0"/>
                <a:cs typeface="Inter Extra Bold" panose="020B0502030000000004" pitchFamily="34" charset="0"/>
              </a:rPr>
              <a:t>February 2021  </a:t>
            </a:r>
            <a:r>
              <a:rPr lang="en-US" sz="1600" b="1">
                <a:solidFill>
                  <a:schemeClr val="bg1">
                    <a:lumMod val="50000"/>
                  </a:schemeClr>
                </a:solidFill>
                <a:ea typeface="Inter Extra Bold" panose="020B0502030000000004" pitchFamily="34" charset="0"/>
                <a:cs typeface="Inter Extra Bold" panose="020B0502030000000004" pitchFamily="34" charset="0"/>
              </a:rPr>
              <a:t>–  </a:t>
            </a:r>
            <a:r>
              <a:rPr lang="en-US" sz="1600">
                <a:ea typeface="Inter Extra Bold" panose="020B0502030000000004" pitchFamily="34" charset="0"/>
                <a:cs typeface="Inter Extra Bold" panose="020B0502030000000004" pitchFamily="34" charset="0"/>
              </a:rPr>
              <a:t>Key Deliverable #2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>
                <a:ea typeface="Inter Italic" panose="020B0502030000000004" pitchFamily="34" charset="0"/>
                <a:cs typeface="Inter Italic" panose="020B0502030000000004" pitchFamily="34" charset="0"/>
              </a:rPr>
              <a:t>Insert a high-level explanation of this item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9150861-FDA0-BA4F-A788-0E663AD9F05E}"/>
              </a:ext>
            </a:extLst>
          </p:cNvPr>
          <p:cNvSpPr/>
          <p:nvPr/>
        </p:nvSpPr>
        <p:spPr>
          <a:xfrm>
            <a:off x="472441" y="3225587"/>
            <a:ext cx="261253" cy="261253"/>
          </a:xfrm>
          <a:prstGeom prst="ellipse">
            <a:avLst/>
          </a:prstGeom>
          <a:solidFill>
            <a:srgbClr val="46B197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7218754-6A38-544D-8CBA-B86AB229D297}"/>
              </a:ext>
            </a:extLst>
          </p:cNvPr>
          <p:cNvSpPr/>
          <p:nvPr/>
        </p:nvSpPr>
        <p:spPr>
          <a:xfrm>
            <a:off x="915260" y="4126961"/>
            <a:ext cx="11178209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>
                <a:solidFill>
                  <a:srgbClr val="46B197"/>
                </a:solidFill>
                <a:ea typeface="Inter Extra Bold" panose="020B0502030000000004" pitchFamily="34" charset="0"/>
                <a:cs typeface="Inter Extra Bold" panose="020B0502030000000004" pitchFamily="34" charset="0"/>
              </a:rPr>
              <a:t>March 2021  </a:t>
            </a:r>
            <a:r>
              <a:rPr lang="en-US" sz="1600" b="1">
                <a:solidFill>
                  <a:schemeClr val="bg1">
                    <a:lumMod val="50000"/>
                  </a:schemeClr>
                </a:solidFill>
                <a:ea typeface="Inter Extra Bold" panose="020B0502030000000004" pitchFamily="34" charset="0"/>
                <a:cs typeface="Inter Extra Bold" panose="020B0502030000000004" pitchFamily="34" charset="0"/>
              </a:rPr>
              <a:t>–  </a:t>
            </a:r>
            <a:r>
              <a:rPr lang="en-US" sz="1600">
                <a:ea typeface="Inter Extra Bold" panose="020B0502030000000004" pitchFamily="34" charset="0"/>
                <a:cs typeface="Inter Extra Bold" panose="020B0502030000000004" pitchFamily="34" charset="0"/>
              </a:rPr>
              <a:t>Key Deliverable #3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>
                <a:ea typeface="Inter Italic" panose="020B0502030000000004" pitchFamily="34" charset="0"/>
                <a:cs typeface="Inter Italic" panose="020B0502030000000004" pitchFamily="34" charset="0"/>
              </a:rPr>
              <a:t>Insert a high-level explanation of this item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C9E6E18-9577-F54D-9E6B-7B025E22FA7C}"/>
              </a:ext>
            </a:extLst>
          </p:cNvPr>
          <p:cNvSpPr/>
          <p:nvPr/>
        </p:nvSpPr>
        <p:spPr>
          <a:xfrm>
            <a:off x="472441" y="4126961"/>
            <a:ext cx="261253" cy="261253"/>
          </a:xfrm>
          <a:prstGeom prst="ellipse">
            <a:avLst/>
          </a:prstGeom>
          <a:solidFill>
            <a:srgbClr val="46B197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A325BC3-6261-464D-980F-92C901BCF6E0}"/>
              </a:ext>
            </a:extLst>
          </p:cNvPr>
          <p:cNvSpPr/>
          <p:nvPr/>
        </p:nvSpPr>
        <p:spPr>
          <a:xfrm>
            <a:off x="915260" y="5028335"/>
            <a:ext cx="11178209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>
                <a:solidFill>
                  <a:srgbClr val="46B197"/>
                </a:solidFill>
                <a:ea typeface="Inter Extra Bold" panose="020B0502030000000004" pitchFamily="34" charset="0"/>
                <a:cs typeface="Inter Extra Bold" panose="020B0502030000000004" pitchFamily="34" charset="0"/>
              </a:rPr>
              <a:t>April 2021  </a:t>
            </a:r>
            <a:r>
              <a:rPr lang="en-US" sz="1600" b="1">
                <a:solidFill>
                  <a:schemeClr val="bg1">
                    <a:lumMod val="50000"/>
                  </a:schemeClr>
                </a:solidFill>
                <a:ea typeface="Inter Extra Bold" panose="020B0502030000000004" pitchFamily="34" charset="0"/>
                <a:cs typeface="Inter Extra Bold" panose="020B0502030000000004" pitchFamily="34" charset="0"/>
              </a:rPr>
              <a:t>–  </a:t>
            </a:r>
            <a:r>
              <a:rPr lang="en-US" sz="1600">
                <a:ea typeface="Inter Extra Bold" panose="020B0502030000000004" pitchFamily="34" charset="0"/>
                <a:cs typeface="Inter Extra Bold" panose="020B0502030000000004" pitchFamily="34" charset="0"/>
              </a:rPr>
              <a:t>Key Deliverable #4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>
                <a:ea typeface="Inter Italic" panose="020B0502030000000004" pitchFamily="34" charset="0"/>
                <a:cs typeface="Inter Italic" panose="020B0502030000000004" pitchFamily="34" charset="0"/>
              </a:rPr>
              <a:t>Insert a high-level explanation of this item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575CCCD-0769-F349-98DC-12AB425CA2BB}"/>
              </a:ext>
            </a:extLst>
          </p:cNvPr>
          <p:cNvSpPr/>
          <p:nvPr/>
        </p:nvSpPr>
        <p:spPr>
          <a:xfrm>
            <a:off x="472441" y="5028335"/>
            <a:ext cx="261253" cy="261253"/>
          </a:xfrm>
          <a:prstGeom prst="ellipse">
            <a:avLst/>
          </a:prstGeom>
          <a:solidFill>
            <a:srgbClr val="46B197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37E7059-246C-604A-B7F9-75F8DEBF847B}"/>
              </a:ext>
            </a:extLst>
          </p:cNvPr>
          <p:cNvSpPr/>
          <p:nvPr/>
        </p:nvSpPr>
        <p:spPr>
          <a:xfrm>
            <a:off x="915260" y="5929709"/>
            <a:ext cx="11178209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>
                <a:solidFill>
                  <a:srgbClr val="46B197"/>
                </a:solidFill>
                <a:ea typeface="Inter Extra Bold" panose="020B0502030000000004" pitchFamily="34" charset="0"/>
                <a:cs typeface="Inter Extra Bold" panose="020B0502030000000004" pitchFamily="34" charset="0"/>
              </a:rPr>
              <a:t>May 2022  </a:t>
            </a:r>
            <a:r>
              <a:rPr lang="en-US" sz="1600" b="1">
                <a:solidFill>
                  <a:schemeClr val="bg1">
                    <a:lumMod val="50000"/>
                  </a:schemeClr>
                </a:solidFill>
                <a:ea typeface="Inter Extra Bold" panose="020B0502030000000004" pitchFamily="34" charset="0"/>
                <a:cs typeface="Inter Extra Bold" panose="020B0502030000000004" pitchFamily="34" charset="0"/>
              </a:rPr>
              <a:t>–  </a:t>
            </a:r>
            <a:r>
              <a:rPr lang="en-US" sz="1600">
                <a:ea typeface="Inter Extra Bold" panose="020B0502030000000004" pitchFamily="34" charset="0"/>
                <a:cs typeface="Inter Extra Bold" panose="020B0502030000000004" pitchFamily="34" charset="0"/>
              </a:rPr>
              <a:t>Key Deliverable #5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>
                <a:ea typeface="Inter Italic" panose="020B0502030000000004" pitchFamily="34" charset="0"/>
                <a:cs typeface="Inter Italic" panose="020B0502030000000004" pitchFamily="34" charset="0"/>
              </a:rPr>
              <a:t>Insert a high-level explanation of this item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FCBF015-B86C-A045-AD8D-7C91F4AD31DC}"/>
              </a:ext>
            </a:extLst>
          </p:cNvPr>
          <p:cNvSpPr/>
          <p:nvPr/>
        </p:nvSpPr>
        <p:spPr>
          <a:xfrm>
            <a:off x="472441" y="5929709"/>
            <a:ext cx="261253" cy="261253"/>
          </a:xfrm>
          <a:prstGeom prst="ellipse">
            <a:avLst/>
          </a:prstGeom>
          <a:solidFill>
            <a:srgbClr val="46B197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phic 4" descr="Checkmark with solid fill">
            <a:extLst>
              <a:ext uri="{FF2B5EF4-FFF2-40B4-BE49-F238E27FC236}">
                <a16:creationId xmlns:a16="http://schemas.microsoft.com/office/drawing/2014/main" id="{951F1F04-EE96-E543-9E87-DF2AEBAB3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0656" y="2206295"/>
            <a:ext cx="399360" cy="399360"/>
          </a:xfrm>
          <a:prstGeom prst="rect">
            <a:avLst/>
          </a:prstGeom>
        </p:spPr>
      </p:pic>
      <p:pic>
        <p:nvPicPr>
          <p:cNvPr id="28" name="Graphic 27" descr="Checkmark with solid fill">
            <a:extLst>
              <a:ext uri="{FF2B5EF4-FFF2-40B4-BE49-F238E27FC236}">
                <a16:creationId xmlns:a16="http://schemas.microsoft.com/office/drawing/2014/main" id="{3DABA5E8-B0FE-FB43-9A27-24A1889F0A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0656" y="3076911"/>
            <a:ext cx="399360" cy="399360"/>
          </a:xfrm>
          <a:prstGeom prst="rect">
            <a:avLst/>
          </a:prstGeom>
        </p:spPr>
      </p:pic>
      <p:pic>
        <p:nvPicPr>
          <p:cNvPr id="29" name="Graphic 28" descr="Checkmark with solid fill">
            <a:extLst>
              <a:ext uri="{FF2B5EF4-FFF2-40B4-BE49-F238E27FC236}">
                <a16:creationId xmlns:a16="http://schemas.microsoft.com/office/drawing/2014/main" id="{75F22AE9-40CD-D040-9001-F816B5303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0656" y="3977589"/>
            <a:ext cx="399360" cy="399360"/>
          </a:xfrm>
          <a:prstGeom prst="rect">
            <a:avLst/>
          </a:prstGeom>
        </p:spPr>
      </p:pic>
      <p:sp>
        <p:nvSpPr>
          <p:cNvPr id="6" name="Left Arrow 5">
            <a:extLst>
              <a:ext uri="{FF2B5EF4-FFF2-40B4-BE49-F238E27FC236}">
                <a16:creationId xmlns:a16="http://schemas.microsoft.com/office/drawing/2014/main" id="{2FE9FA9C-58B0-6044-85A9-6823FBE8C7E5}"/>
              </a:ext>
            </a:extLst>
          </p:cNvPr>
          <p:cNvSpPr/>
          <p:nvPr/>
        </p:nvSpPr>
        <p:spPr>
          <a:xfrm>
            <a:off x="4488591" y="4959266"/>
            <a:ext cx="432678" cy="394384"/>
          </a:xfrm>
          <a:prstGeom prst="leftArrow">
            <a:avLst/>
          </a:prstGeom>
          <a:solidFill>
            <a:srgbClr val="408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CE79D9BF-023D-EC44-9198-954906345ABD}"/>
              </a:ext>
            </a:extLst>
          </p:cNvPr>
          <p:cNvSpPr/>
          <p:nvPr/>
        </p:nvSpPr>
        <p:spPr>
          <a:xfrm>
            <a:off x="8485412" y="2324213"/>
            <a:ext cx="2880360" cy="41357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D95D369-F35A-7649-A4E3-B6634E19F6F5}"/>
              </a:ext>
            </a:extLst>
          </p:cNvPr>
          <p:cNvSpPr/>
          <p:nvPr/>
        </p:nvSpPr>
        <p:spPr>
          <a:xfrm>
            <a:off x="8426036" y="278055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B64575C6-8174-F847-B011-A9CCE4688AEC}"/>
              </a:ext>
            </a:extLst>
          </p:cNvPr>
          <p:cNvSpPr txBox="1">
            <a:spLocks/>
          </p:cNvSpPr>
          <p:nvPr/>
        </p:nvSpPr>
        <p:spPr>
          <a:xfrm>
            <a:off x="8629624" y="2736984"/>
            <a:ext cx="2466409" cy="9392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Highlights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F5CBAF-B74D-5C4F-B827-24826A2714D3}"/>
              </a:ext>
            </a:extLst>
          </p:cNvPr>
          <p:cNvSpPr txBox="1"/>
          <p:nvPr/>
        </p:nvSpPr>
        <p:spPr>
          <a:xfrm>
            <a:off x="8665081" y="3471808"/>
            <a:ext cx="25048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spcAft>
                <a:spcPts val="1200"/>
              </a:spcAft>
              <a:buClr>
                <a:srgbClr val="46B197"/>
              </a:buClr>
              <a:buFont typeface="Arial" panose="020B0604020202020204" pitchFamily="34" charset="0"/>
              <a:buChar char="•"/>
            </a:pPr>
            <a:r>
              <a:rPr lang="en-US" sz="1600"/>
              <a:t>Insert highlight #1 here</a:t>
            </a:r>
          </a:p>
          <a:p>
            <a:pPr marL="173038" indent="-173038">
              <a:spcAft>
                <a:spcPts val="1200"/>
              </a:spcAft>
              <a:buClr>
                <a:srgbClr val="46B197"/>
              </a:buClr>
              <a:buFont typeface="Arial" panose="020B0604020202020204" pitchFamily="34" charset="0"/>
              <a:buChar char="•"/>
            </a:pPr>
            <a:r>
              <a:rPr lang="en-US" sz="1600"/>
              <a:t>Insert highlight #2 here</a:t>
            </a:r>
          </a:p>
          <a:p>
            <a:pPr marL="173038" indent="-173038">
              <a:spcAft>
                <a:spcPts val="1200"/>
              </a:spcAft>
              <a:buClr>
                <a:srgbClr val="46B197"/>
              </a:buClr>
              <a:buFont typeface="Arial" panose="020B0604020202020204" pitchFamily="34" charset="0"/>
              <a:buChar char="•"/>
            </a:pPr>
            <a:r>
              <a:rPr lang="en-US" sz="1600"/>
              <a:t>Insert highlight #3 here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632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6DA7C-A05B-43D7-BA4A-FDD7275C7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7" y="548640"/>
            <a:ext cx="10619231" cy="1179576"/>
          </a:xfrm>
        </p:spPr>
        <p:txBody>
          <a:bodyPr>
            <a:normAutofit/>
          </a:bodyPr>
          <a:lstStyle/>
          <a:p>
            <a:r>
              <a:rPr lang="en-US"/>
              <a:t>Project #2 Timeline &amp; Progress</a:t>
            </a:r>
            <a:endParaRPr lang="en-US" b="1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72BAEBB-26F0-1D45-B3B4-EEAFAB6EA819}"/>
              </a:ext>
            </a:extLst>
          </p:cNvPr>
          <p:cNvCxnSpPr>
            <a:cxnSpLocks/>
          </p:cNvCxnSpPr>
          <p:nvPr/>
        </p:nvCxnSpPr>
        <p:spPr>
          <a:xfrm>
            <a:off x="587828" y="2123997"/>
            <a:ext cx="0" cy="4335976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0CF3B549-C6AB-6741-B8FF-F7806E7678AB}"/>
              </a:ext>
            </a:extLst>
          </p:cNvPr>
          <p:cNvSpPr/>
          <p:nvPr/>
        </p:nvSpPr>
        <p:spPr>
          <a:xfrm>
            <a:off x="915260" y="2324213"/>
            <a:ext cx="11178209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>
                <a:solidFill>
                  <a:srgbClr val="46B197"/>
                </a:solidFill>
                <a:ea typeface="Inter Extra Bold" panose="020B0502030000000004" pitchFamily="34" charset="0"/>
                <a:cs typeface="Inter Extra Bold" panose="020B0502030000000004" pitchFamily="34" charset="0"/>
              </a:rPr>
              <a:t>January 2021  </a:t>
            </a:r>
            <a:r>
              <a:rPr lang="en-US" sz="1600" b="1">
                <a:solidFill>
                  <a:schemeClr val="bg1">
                    <a:lumMod val="50000"/>
                  </a:schemeClr>
                </a:solidFill>
                <a:ea typeface="Inter Extra Bold" panose="020B0502030000000004" pitchFamily="34" charset="0"/>
                <a:cs typeface="Inter Extra Bold" panose="020B0502030000000004" pitchFamily="34" charset="0"/>
              </a:rPr>
              <a:t>–  </a:t>
            </a:r>
            <a:r>
              <a:rPr lang="en-US" sz="1600">
                <a:ea typeface="Inter Extra Bold" panose="020B0502030000000004" pitchFamily="34" charset="0"/>
                <a:cs typeface="Inter Extra Bold" panose="020B0502030000000004" pitchFamily="34" charset="0"/>
              </a:rPr>
              <a:t>Key Deliverable #1</a:t>
            </a:r>
            <a:endParaRPr lang="en-US" sz="1600">
              <a:ea typeface="Inter Italic" panose="020B0502030000000004" pitchFamily="34" charset="0"/>
              <a:cs typeface="Inter Italic" panose="020B0502030000000004" pitchFamily="34" charset="0"/>
            </a:endParaRP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>
                <a:ea typeface="Inter Italic" panose="020B0502030000000004" pitchFamily="34" charset="0"/>
                <a:cs typeface="Inter Italic" panose="020B0502030000000004" pitchFamily="34" charset="0"/>
              </a:rPr>
              <a:t>Insert a high-level explanation of this item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C8F931B-44C6-7E44-A199-0055AA08D659}"/>
              </a:ext>
            </a:extLst>
          </p:cNvPr>
          <p:cNvSpPr/>
          <p:nvPr/>
        </p:nvSpPr>
        <p:spPr>
          <a:xfrm>
            <a:off x="472441" y="2324213"/>
            <a:ext cx="261253" cy="261253"/>
          </a:xfrm>
          <a:prstGeom prst="ellipse">
            <a:avLst/>
          </a:prstGeom>
          <a:solidFill>
            <a:srgbClr val="46B197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0EAB310-AAC7-DC48-8920-11B85E304E71}"/>
              </a:ext>
            </a:extLst>
          </p:cNvPr>
          <p:cNvSpPr/>
          <p:nvPr/>
        </p:nvSpPr>
        <p:spPr>
          <a:xfrm>
            <a:off x="915260" y="3225587"/>
            <a:ext cx="11178209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>
                <a:solidFill>
                  <a:srgbClr val="46B197"/>
                </a:solidFill>
                <a:ea typeface="Inter Extra Bold" panose="020B0502030000000004" pitchFamily="34" charset="0"/>
                <a:cs typeface="Inter Extra Bold" panose="020B0502030000000004" pitchFamily="34" charset="0"/>
              </a:rPr>
              <a:t>February 2021  </a:t>
            </a:r>
            <a:r>
              <a:rPr lang="en-US" sz="1600" b="1">
                <a:solidFill>
                  <a:schemeClr val="bg1">
                    <a:lumMod val="50000"/>
                  </a:schemeClr>
                </a:solidFill>
                <a:ea typeface="Inter Extra Bold" panose="020B0502030000000004" pitchFamily="34" charset="0"/>
                <a:cs typeface="Inter Extra Bold" panose="020B0502030000000004" pitchFamily="34" charset="0"/>
              </a:rPr>
              <a:t>–  </a:t>
            </a:r>
            <a:r>
              <a:rPr lang="en-US" sz="1600">
                <a:ea typeface="Inter Extra Bold" panose="020B0502030000000004" pitchFamily="34" charset="0"/>
                <a:cs typeface="Inter Extra Bold" panose="020B0502030000000004" pitchFamily="34" charset="0"/>
              </a:rPr>
              <a:t>Key Deliverable #2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>
                <a:ea typeface="Inter Italic" panose="020B0502030000000004" pitchFamily="34" charset="0"/>
                <a:cs typeface="Inter Italic" panose="020B0502030000000004" pitchFamily="34" charset="0"/>
              </a:rPr>
              <a:t>Insert a high-level explanation of this item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9150861-FDA0-BA4F-A788-0E663AD9F05E}"/>
              </a:ext>
            </a:extLst>
          </p:cNvPr>
          <p:cNvSpPr/>
          <p:nvPr/>
        </p:nvSpPr>
        <p:spPr>
          <a:xfrm>
            <a:off x="472441" y="3225587"/>
            <a:ext cx="261253" cy="261253"/>
          </a:xfrm>
          <a:prstGeom prst="ellipse">
            <a:avLst/>
          </a:prstGeom>
          <a:solidFill>
            <a:srgbClr val="46B197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7218754-6A38-544D-8CBA-B86AB229D297}"/>
              </a:ext>
            </a:extLst>
          </p:cNvPr>
          <p:cNvSpPr/>
          <p:nvPr/>
        </p:nvSpPr>
        <p:spPr>
          <a:xfrm>
            <a:off x="915260" y="4126961"/>
            <a:ext cx="11178209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>
                <a:solidFill>
                  <a:srgbClr val="46B197"/>
                </a:solidFill>
                <a:ea typeface="Inter Extra Bold" panose="020B0502030000000004" pitchFamily="34" charset="0"/>
                <a:cs typeface="Inter Extra Bold" panose="020B0502030000000004" pitchFamily="34" charset="0"/>
              </a:rPr>
              <a:t>March 2021  </a:t>
            </a:r>
            <a:r>
              <a:rPr lang="en-US" sz="1600" b="1">
                <a:solidFill>
                  <a:schemeClr val="bg1">
                    <a:lumMod val="50000"/>
                  </a:schemeClr>
                </a:solidFill>
                <a:ea typeface="Inter Extra Bold" panose="020B0502030000000004" pitchFamily="34" charset="0"/>
                <a:cs typeface="Inter Extra Bold" panose="020B0502030000000004" pitchFamily="34" charset="0"/>
              </a:rPr>
              <a:t>–  </a:t>
            </a:r>
            <a:r>
              <a:rPr lang="en-US" sz="1600">
                <a:ea typeface="Inter Extra Bold" panose="020B0502030000000004" pitchFamily="34" charset="0"/>
                <a:cs typeface="Inter Extra Bold" panose="020B0502030000000004" pitchFamily="34" charset="0"/>
              </a:rPr>
              <a:t>Key Deliverable #3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>
                <a:ea typeface="Inter Italic" panose="020B0502030000000004" pitchFamily="34" charset="0"/>
                <a:cs typeface="Inter Italic" panose="020B0502030000000004" pitchFamily="34" charset="0"/>
              </a:rPr>
              <a:t>Insert a high-level explanation of this item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C9E6E18-9577-F54D-9E6B-7B025E22FA7C}"/>
              </a:ext>
            </a:extLst>
          </p:cNvPr>
          <p:cNvSpPr/>
          <p:nvPr/>
        </p:nvSpPr>
        <p:spPr>
          <a:xfrm>
            <a:off x="472441" y="4126961"/>
            <a:ext cx="261253" cy="261253"/>
          </a:xfrm>
          <a:prstGeom prst="ellipse">
            <a:avLst/>
          </a:prstGeom>
          <a:solidFill>
            <a:srgbClr val="46B197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A325BC3-6261-464D-980F-92C901BCF6E0}"/>
              </a:ext>
            </a:extLst>
          </p:cNvPr>
          <p:cNvSpPr/>
          <p:nvPr/>
        </p:nvSpPr>
        <p:spPr>
          <a:xfrm>
            <a:off x="915260" y="5028335"/>
            <a:ext cx="11178209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>
                <a:solidFill>
                  <a:srgbClr val="46B197"/>
                </a:solidFill>
                <a:ea typeface="Inter Extra Bold" panose="020B0502030000000004" pitchFamily="34" charset="0"/>
                <a:cs typeface="Inter Extra Bold" panose="020B0502030000000004" pitchFamily="34" charset="0"/>
              </a:rPr>
              <a:t>April 2021  </a:t>
            </a:r>
            <a:r>
              <a:rPr lang="en-US" sz="1600" b="1">
                <a:solidFill>
                  <a:schemeClr val="bg1">
                    <a:lumMod val="50000"/>
                  </a:schemeClr>
                </a:solidFill>
                <a:ea typeface="Inter Extra Bold" panose="020B0502030000000004" pitchFamily="34" charset="0"/>
                <a:cs typeface="Inter Extra Bold" panose="020B0502030000000004" pitchFamily="34" charset="0"/>
              </a:rPr>
              <a:t>–  </a:t>
            </a:r>
            <a:r>
              <a:rPr lang="en-US" sz="1600">
                <a:ea typeface="Inter Extra Bold" panose="020B0502030000000004" pitchFamily="34" charset="0"/>
                <a:cs typeface="Inter Extra Bold" panose="020B0502030000000004" pitchFamily="34" charset="0"/>
              </a:rPr>
              <a:t>Key Deliverable #4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>
                <a:ea typeface="Inter Italic" panose="020B0502030000000004" pitchFamily="34" charset="0"/>
                <a:cs typeface="Inter Italic" panose="020B0502030000000004" pitchFamily="34" charset="0"/>
              </a:rPr>
              <a:t>Insert a high-level explanation of this item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575CCCD-0769-F349-98DC-12AB425CA2BB}"/>
              </a:ext>
            </a:extLst>
          </p:cNvPr>
          <p:cNvSpPr/>
          <p:nvPr/>
        </p:nvSpPr>
        <p:spPr>
          <a:xfrm>
            <a:off x="472441" y="5028335"/>
            <a:ext cx="261253" cy="261253"/>
          </a:xfrm>
          <a:prstGeom prst="ellipse">
            <a:avLst/>
          </a:prstGeom>
          <a:solidFill>
            <a:srgbClr val="46B197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37E7059-246C-604A-B7F9-75F8DEBF847B}"/>
              </a:ext>
            </a:extLst>
          </p:cNvPr>
          <p:cNvSpPr/>
          <p:nvPr/>
        </p:nvSpPr>
        <p:spPr>
          <a:xfrm>
            <a:off x="915260" y="5929709"/>
            <a:ext cx="11178209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>
                <a:solidFill>
                  <a:srgbClr val="46B197"/>
                </a:solidFill>
                <a:ea typeface="Inter Extra Bold" panose="020B0502030000000004" pitchFamily="34" charset="0"/>
                <a:cs typeface="Inter Extra Bold" panose="020B0502030000000004" pitchFamily="34" charset="0"/>
              </a:rPr>
              <a:t>May 2022  </a:t>
            </a:r>
            <a:r>
              <a:rPr lang="en-US" sz="1600" b="1">
                <a:solidFill>
                  <a:schemeClr val="bg1">
                    <a:lumMod val="50000"/>
                  </a:schemeClr>
                </a:solidFill>
                <a:ea typeface="Inter Extra Bold" panose="020B0502030000000004" pitchFamily="34" charset="0"/>
                <a:cs typeface="Inter Extra Bold" panose="020B0502030000000004" pitchFamily="34" charset="0"/>
              </a:rPr>
              <a:t>–  </a:t>
            </a:r>
            <a:r>
              <a:rPr lang="en-US" sz="1600">
                <a:ea typeface="Inter Extra Bold" panose="020B0502030000000004" pitchFamily="34" charset="0"/>
                <a:cs typeface="Inter Extra Bold" panose="020B0502030000000004" pitchFamily="34" charset="0"/>
              </a:rPr>
              <a:t>Key Deliverable #5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>
                <a:ea typeface="Inter Italic" panose="020B0502030000000004" pitchFamily="34" charset="0"/>
                <a:cs typeface="Inter Italic" panose="020B0502030000000004" pitchFamily="34" charset="0"/>
              </a:rPr>
              <a:t>Insert a high-level explanation of this item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FCBF015-B86C-A045-AD8D-7C91F4AD31DC}"/>
              </a:ext>
            </a:extLst>
          </p:cNvPr>
          <p:cNvSpPr/>
          <p:nvPr/>
        </p:nvSpPr>
        <p:spPr>
          <a:xfrm>
            <a:off x="472441" y="5929709"/>
            <a:ext cx="261253" cy="261253"/>
          </a:xfrm>
          <a:prstGeom prst="ellipse">
            <a:avLst/>
          </a:prstGeom>
          <a:solidFill>
            <a:srgbClr val="46B197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phic 4" descr="Checkmark with solid fill">
            <a:extLst>
              <a:ext uri="{FF2B5EF4-FFF2-40B4-BE49-F238E27FC236}">
                <a16:creationId xmlns:a16="http://schemas.microsoft.com/office/drawing/2014/main" id="{951F1F04-EE96-E543-9E87-DF2AEBAB3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0656" y="2206295"/>
            <a:ext cx="399360" cy="399360"/>
          </a:xfrm>
          <a:prstGeom prst="rect">
            <a:avLst/>
          </a:prstGeom>
        </p:spPr>
      </p:pic>
      <p:pic>
        <p:nvPicPr>
          <p:cNvPr id="28" name="Graphic 27" descr="Checkmark with solid fill">
            <a:extLst>
              <a:ext uri="{FF2B5EF4-FFF2-40B4-BE49-F238E27FC236}">
                <a16:creationId xmlns:a16="http://schemas.microsoft.com/office/drawing/2014/main" id="{3DABA5E8-B0FE-FB43-9A27-24A1889F0A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0656" y="3076911"/>
            <a:ext cx="399360" cy="399360"/>
          </a:xfrm>
          <a:prstGeom prst="rect">
            <a:avLst/>
          </a:prstGeom>
        </p:spPr>
      </p:pic>
      <p:pic>
        <p:nvPicPr>
          <p:cNvPr id="29" name="Graphic 28" descr="Checkmark with solid fill">
            <a:extLst>
              <a:ext uri="{FF2B5EF4-FFF2-40B4-BE49-F238E27FC236}">
                <a16:creationId xmlns:a16="http://schemas.microsoft.com/office/drawing/2014/main" id="{75F22AE9-40CD-D040-9001-F816B5303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0656" y="3977589"/>
            <a:ext cx="399360" cy="399360"/>
          </a:xfrm>
          <a:prstGeom prst="rect">
            <a:avLst/>
          </a:prstGeom>
        </p:spPr>
      </p:pic>
      <p:sp>
        <p:nvSpPr>
          <p:cNvPr id="6" name="Left Arrow 5">
            <a:extLst>
              <a:ext uri="{FF2B5EF4-FFF2-40B4-BE49-F238E27FC236}">
                <a16:creationId xmlns:a16="http://schemas.microsoft.com/office/drawing/2014/main" id="{2FE9FA9C-58B0-6044-85A9-6823FBE8C7E5}"/>
              </a:ext>
            </a:extLst>
          </p:cNvPr>
          <p:cNvSpPr/>
          <p:nvPr/>
        </p:nvSpPr>
        <p:spPr>
          <a:xfrm>
            <a:off x="4488591" y="4959266"/>
            <a:ext cx="432678" cy="394384"/>
          </a:xfrm>
          <a:prstGeom prst="leftArrow">
            <a:avLst/>
          </a:prstGeom>
          <a:solidFill>
            <a:srgbClr val="408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CE79D9BF-023D-EC44-9198-954906345ABD}"/>
              </a:ext>
            </a:extLst>
          </p:cNvPr>
          <p:cNvSpPr/>
          <p:nvPr/>
        </p:nvSpPr>
        <p:spPr>
          <a:xfrm>
            <a:off x="8485411" y="2324213"/>
            <a:ext cx="2880917" cy="41357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D95D369-F35A-7649-A4E3-B6634E19F6F5}"/>
              </a:ext>
            </a:extLst>
          </p:cNvPr>
          <p:cNvSpPr/>
          <p:nvPr/>
        </p:nvSpPr>
        <p:spPr>
          <a:xfrm>
            <a:off x="8426036" y="278055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B64575C6-8174-F847-B011-A9CCE4688AEC}"/>
              </a:ext>
            </a:extLst>
          </p:cNvPr>
          <p:cNvSpPr txBox="1">
            <a:spLocks/>
          </p:cNvSpPr>
          <p:nvPr/>
        </p:nvSpPr>
        <p:spPr>
          <a:xfrm>
            <a:off x="8629624" y="2736984"/>
            <a:ext cx="2466409" cy="9392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Highlights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F5CBAF-B74D-5C4F-B827-24826A2714D3}"/>
              </a:ext>
            </a:extLst>
          </p:cNvPr>
          <p:cNvSpPr txBox="1"/>
          <p:nvPr/>
        </p:nvSpPr>
        <p:spPr>
          <a:xfrm>
            <a:off x="8665081" y="3471808"/>
            <a:ext cx="25048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spcAft>
                <a:spcPts val="1200"/>
              </a:spcAft>
              <a:buClr>
                <a:srgbClr val="46B197"/>
              </a:buClr>
              <a:buFont typeface="Arial" panose="020B0604020202020204" pitchFamily="34" charset="0"/>
              <a:buChar char="•"/>
            </a:pPr>
            <a:r>
              <a:rPr lang="en-US" sz="1600"/>
              <a:t>Insert highlight #1 here</a:t>
            </a:r>
          </a:p>
          <a:p>
            <a:pPr marL="173038" indent="-173038">
              <a:spcAft>
                <a:spcPts val="1200"/>
              </a:spcAft>
              <a:buClr>
                <a:srgbClr val="46B197"/>
              </a:buClr>
              <a:buFont typeface="Arial" panose="020B0604020202020204" pitchFamily="34" charset="0"/>
              <a:buChar char="•"/>
            </a:pPr>
            <a:r>
              <a:rPr lang="en-US" sz="1600"/>
              <a:t>Insert highlight #2 here</a:t>
            </a:r>
          </a:p>
          <a:p>
            <a:pPr marL="173038" indent="-173038">
              <a:spcAft>
                <a:spcPts val="1200"/>
              </a:spcAft>
              <a:buClr>
                <a:srgbClr val="46B197"/>
              </a:buClr>
              <a:buFont typeface="Arial" panose="020B0604020202020204" pitchFamily="34" charset="0"/>
              <a:buChar char="•"/>
            </a:pPr>
            <a:r>
              <a:rPr lang="en-US" sz="1600"/>
              <a:t>Insert highlight #3 here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952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E138B-1782-C648-8915-C011D124F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Updates</a:t>
            </a:r>
            <a:endParaRPr lang="en-US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A6878173-3FF1-314E-B483-F74B0F70DF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217133"/>
              </p:ext>
            </p:extLst>
          </p:nvPr>
        </p:nvGraphicFramePr>
        <p:xfrm>
          <a:off x="535858" y="2312204"/>
          <a:ext cx="11211642" cy="3084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8142">
                  <a:extLst>
                    <a:ext uri="{9D8B030D-6E8A-4147-A177-3AD203B41FA5}">
                      <a16:colId xmlns:a16="http://schemas.microsoft.com/office/drawing/2014/main" val="1628652992"/>
                    </a:ext>
                  </a:extLst>
                </a:gridCol>
                <a:gridCol w="4305300">
                  <a:extLst>
                    <a:ext uri="{9D8B030D-6E8A-4147-A177-3AD203B41FA5}">
                      <a16:colId xmlns:a16="http://schemas.microsoft.com/office/drawing/2014/main" val="2842405045"/>
                    </a:ext>
                  </a:extLst>
                </a:gridCol>
                <a:gridCol w="2273300">
                  <a:extLst>
                    <a:ext uri="{9D8B030D-6E8A-4147-A177-3AD203B41FA5}">
                      <a16:colId xmlns:a16="http://schemas.microsoft.com/office/drawing/2014/main" val="484896976"/>
                    </a:ext>
                  </a:extLst>
                </a:gridCol>
                <a:gridCol w="2603500">
                  <a:extLst>
                    <a:ext uri="{9D8B030D-6E8A-4147-A177-3AD203B41FA5}">
                      <a16:colId xmlns:a16="http://schemas.microsoft.com/office/drawing/2014/main" val="2504025607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987452901"/>
                    </a:ext>
                  </a:extLst>
                </a:gridCol>
              </a:tblGrid>
              <a:tr h="326359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Item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Description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Amount Budgeted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Actual Amount Spent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Delta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4916062"/>
                  </a:ext>
                </a:extLst>
              </a:tr>
              <a:tr h="339842">
                <a:tc>
                  <a:txBody>
                    <a:bodyPr/>
                    <a:lstStyle/>
                    <a:p>
                      <a:r>
                        <a:rPr lang="en-US" sz="1400" b="0">
                          <a:solidFill>
                            <a:schemeClr val="tx1"/>
                          </a:solidFill>
                        </a:rPr>
                        <a:t>Item #1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-103188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Write a very brief description of the budget line item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$X,XXX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$X,XXX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$X,XXX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2487027"/>
                  </a:ext>
                </a:extLst>
              </a:tr>
              <a:tr h="3398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</a:rPr>
                        <a:t>Item #2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4300" marR="0" lvl="0" indent="-1031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venir Next LT Pro"/>
                          <a:ea typeface="+mn-ea"/>
                          <a:cs typeface="+mn-cs"/>
                        </a:rPr>
                        <a:t>Write a very brief description of the budget line item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venir Next LT Pro"/>
                          <a:ea typeface="+mn-ea"/>
                          <a:cs typeface="+mn-cs"/>
                        </a:rPr>
                        <a:t>$X,XXX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venir Next LT Pro"/>
                          <a:ea typeface="+mn-ea"/>
                          <a:cs typeface="+mn-cs"/>
                        </a:rPr>
                        <a:t>$X,XXX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venir Next LT Pro"/>
                          <a:ea typeface="+mn-ea"/>
                          <a:cs typeface="+mn-cs"/>
                        </a:rPr>
                        <a:t>$X,XXX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3237930"/>
                  </a:ext>
                </a:extLst>
              </a:tr>
              <a:tr h="3398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</a:rPr>
                        <a:t>Item #3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4300" marR="0" lvl="0" indent="-1031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venir Next LT Pro"/>
                          <a:ea typeface="+mn-ea"/>
                          <a:cs typeface="+mn-cs"/>
                        </a:rPr>
                        <a:t>Write a very brief description of the budget line item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venir Next LT Pro"/>
                          <a:ea typeface="+mn-ea"/>
                          <a:cs typeface="+mn-cs"/>
                        </a:rPr>
                        <a:t>$X,XXX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venir Next LT Pro"/>
                          <a:ea typeface="+mn-ea"/>
                          <a:cs typeface="+mn-cs"/>
                        </a:rPr>
                        <a:t>$X,XXX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venir Next LT Pro"/>
                          <a:ea typeface="+mn-ea"/>
                          <a:cs typeface="+mn-cs"/>
                        </a:rPr>
                        <a:t>$X,XXX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7569348"/>
                  </a:ext>
                </a:extLst>
              </a:tr>
              <a:tr h="3398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</a:rPr>
                        <a:t>Item #4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4300" marR="0" lvl="0" indent="-1031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venir Next LT Pro"/>
                          <a:ea typeface="+mn-ea"/>
                          <a:cs typeface="+mn-cs"/>
                        </a:rPr>
                        <a:t>Write a very brief description of the budget line item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venir Next LT Pro"/>
                          <a:ea typeface="+mn-ea"/>
                          <a:cs typeface="+mn-cs"/>
                        </a:rPr>
                        <a:t>$X,XXX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venir Next LT Pro"/>
                          <a:ea typeface="+mn-ea"/>
                          <a:cs typeface="+mn-cs"/>
                        </a:rPr>
                        <a:t>$X,XXX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venir Next LT Pro"/>
                          <a:ea typeface="+mn-ea"/>
                          <a:cs typeface="+mn-cs"/>
                        </a:rPr>
                        <a:t>$X,XXX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9705135"/>
                  </a:ext>
                </a:extLst>
              </a:tr>
              <a:tr h="3398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</a:rPr>
                        <a:t>Item #5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4300" marR="0" lvl="0" indent="-1031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venir Next LT Pro"/>
                          <a:ea typeface="+mn-ea"/>
                          <a:cs typeface="+mn-cs"/>
                        </a:rPr>
                        <a:t>Write a very brief description of the budget line item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venir Next LT Pro"/>
                          <a:ea typeface="+mn-ea"/>
                          <a:cs typeface="+mn-cs"/>
                        </a:rPr>
                        <a:t>$X,XXX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venir Next LT Pro"/>
                          <a:ea typeface="+mn-ea"/>
                          <a:cs typeface="+mn-cs"/>
                        </a:rPr>
                        <a:t>$X,XXX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venir Next LT Pro"/>
                          <a:ea typeface="+mn-ea"/>
                          <a:cs typeface="+mn-cs"/>
                        </a:rPr>
                        <a:t>$X,XXX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56455"/>
                  </a:ext>
                </a:extLst>
              </a:tr>
              <a:tr h="3398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</a:rPr>
                        <a:t>Item #6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4300" marR="0" lvl="0" indent="-1031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venir Next LT Pro"/>
                          <a:ea typeface="+mn-ea"/>
                          <a:cs typeface="+mn-cs"/>
                        </a:rPr>
                        <a:t>Write a very brief description of the budget line item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venir Next LT Pro"/>
                          <a:ea typeface="+mn-ea"/>
                          <a:cs typeface="+mn-cs"/>
                        </a:rPr>
                        <a:t>$X,XXX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venir Next LT Pro"/>
                          <a:ea typeface="+mn-ea"/>
                          <a:cs typeface="+mn-cs"/>
                        </a:rPr>
                        <a:t>$X,XXX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venir Next LT Pro"/>
                          <a:ea typeface="+mn-ea"/>
                          <a:cs typeface="+mn-cs"/>
                        </a:rPr>
                        <a:t>$X,XXX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6605024"/>
                  </a:ext>
                </a:extLst>
              </a:tr>
              <a:tr h="3398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Project #1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4300" marR="0" lvl="0" indent="-1031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venir Next LT Pro"/>
                          <a:ea typeface="+mn-ea"/>
                          <a:cs typeface="+mn-cs"/>
                        </a:rPr>
                        <a:t>Write a very brief description of the budget line item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venir Next LT Pro"/>
                          <a:ea typeface="+mn-ea"/>
                          <a:cs typeface="+mn-cs"/>
                        </a:rPr>
                        <a:t>$X,XXX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venir Next LT Pro"/>
                          <a:ea typeface="+mn-ea"/>
                          <a:cs typeface="+mn-cs"/>
                        </a:rPr>
                        <a:t>$X,XXX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venir Next LT Pro"/>
                          <a:ea typeface="+mn-ea"/>
                          <a:cs typeface="+mn-cs"/>
                        </a:rPr>
                        <a:t>$X,XXX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839218"/>
                  </a:ext>
                </a:extLst>
              </a:tr>
              <a:tr h="3398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Project #2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4300" marR="0" lvl="0" indent="-1031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venir Next LT Pro"/>
                          <a:ea typeface="+mn-ea"/>
                          <a:cs typeface="+mn-cs"/>
                        </a:rPr>
                        <a:t>Write a very brief description of the budget line item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venir Next LT Pro"/>
                          <a:ea typeface="+mn-ea"/>
                          <a:cs typeface="+mn-cs"/>
                        </a:rPr>
                        <a:t>$X,XXX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venir Next LT Pro"/>
                          <a:ea typeface="+mn-ea"/>
                          <a:cs typeface="+mn-cs"/>
                        </a:rPr>
                        <a:t>$X,XXX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venir Next LT Pro"/>
                          <a:ea typeface="+mn-ea"/>
                          <a:cs typeface="+mn-cs"/>
                        </a:rPr>
                        <a:t>$X,XXX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81711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3845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A3E298-268D-9740-B283-1894CDB3A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800"/>
              <a:t>Client &amp; </a:t>
            </a:r>
            <a:br>
              <a:rPr lang="en-US" sz="2800"/>
            </a:br>
            <a:r>
              <a:rPr lang="en-US" sz="2800"/>
              <a:t>Business Updates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2C1A1-24BC-894F-9015-5EF68865F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800"/>
              <a:t>What’s top of mind for you?</a:t>
            </a:r>
          </a:p>
        </p:txBody>
      </p:sp>
      <p:pic>
        <p:nvPicPr>
          <p:cNvPr id="6" name="Picture 5" descr="Group of people communicating around a table">
            <a:extLst>
              <a:ext uri="{FF2B5EF4-FFF2-40B4-BE49-F238E27FC236}">
                <a16:creationId xmlns:a16="http://schemas.microsoft.com/office/drawing/2014/main" id="{16358480-F9DB-7A4C-9F98-9ECEA4ADB3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70" r="16456"/>
          <a:stretch/>
        </p:blipFill>
        <p:spPr>
          <a:xfrm>
            <a:off x="5105401" y="0"/>
            <a:ext cx="70865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838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75594-EFA3-F446-B097-C32CC9245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7" y="548640"/>
            <a:ext cx="10574863" cy="1179576"/>
          </a:xfrm>
        </p:spPr>
        <p:txBody>
          <a:bodyPr>
            <a:noAutofit/>
          </a:bodyPr>
          <a:lstStyle/>
          <a:p>
            <a:r>
              <a:rPr lang="en-US"/>
              <a:t>What’s changing in the next 6 to 18 months?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900DE7-7CD0-9749-8FA2-1ADC18FB5624}"/>
              </a:ext>
            </a:extLst>
          </p:cNvPr>
          <p:cNvSpPr/>
          <p:nvPr/>
        </p:nvSpPr>
        <p:spPr>
          <a:xfrm>
            <a:off x="1115569" y="2410427"/>
            <a:ext cx="3017520" cy="531628"/>
          </a:xfrm>
          <a:prstGeom prst="rect">
            <a:avLst/>
          </a:prstGeom>
          <a:solidFill>
            <a:srgbClr val="46B197"/>
          </a:solidFill>
          <a:ln>
            <a:solidFill>
              <a:srgbClr val="46B1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ea typeface="Inter Semi Bold" panose="020B0502030000000004" pitchFamily="34" charset="0"/>
                <a:cs typeface="Inter Semi Bold" panose="020B0502030000000004" pitchFamily="34" charset="0"/>
              </a:rPr>
              <a:t>Scale Back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76529F-C313-A542-BB66-595F8DF91361}"/>
              </a:ext>
            </a:extLst>
          </p:cNvPr>
          <p:cNvSpPr txBox="1"/>
          <p:nvPr/>
        </p:nvSpPr>
        <p:spPr>
          <a:xfrm>
            <a:off x="1115568" y="2942055"/>
            <a:ext cx="3017520" cy="3227251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txBody>
          <a:bodyPr wrap="square" lIns="91440" tIns="45720" rIns="91440" bIns="45720" rtlCol="0" anchor="t">
            <a:noAutofit/>
          </a:bodyPr>
          <a:lstStyle/>
          <a:p>
            <a:pPr marL="285750" indent="-228600">
              <a:spcAft>
                <a:spcPts val="1800"/>
              </a:spcAft>
              <a:buClr>
                <a:srgbClr val="46B197"/>
              </a:buClr>
              <a:buFont typeface="Arial" panose="020B0604020202020204" pitchFamily="34" charset="0"/>
              <a:buChar char="•"/>
              <a:tabLst>
                <a:tab pos="46038" algn="l"/>
              </a:tabLst>
            </a:pPr>
            <a:r>
              <a:rPr lang="en-US" sz="1600">
                <a:ea typeface="Inter Italic" panose="020B0502030000000004" pitchFamily="34" charset="0"/>
                <a:cs typeface="Inter Italic" panose="020B0502030000000004" pitchFamily="34" charset="0"/>
              </a:rPr>
              <a:t>Add notes live while your client speaks</a:t>
            </a:r>
          </a:p>
          <a:p>
            <a:pPr marL="285750" indent="-228600">
              <a:spcAft>
                <a:spcPts val="1800"/>
              </a:spcAft>
              <a:buClr>
                <a:srgbClr val="46B197"/>
              </a:buClr>
              <a:buFont typeface="Arial" panose="020B0604020202020204" pitchFamily="34" charset="0"/>
              <a:buChar char="•"/>
              <a:tabLst>
                <a:tab pos="46038" algn="l"/>
              </a:tabLst>
            </a:pPr>
            <a:r>
              <a:rPr lang="en-US" sz="1600">
                <a:ea typeface="Inter Italic" panose="020B0502030000000004" pitchFamily="34" charset="0"/>
                <a:cs typeface="Inter Italic" panose="020B0502030000000004" pitchFamily="34" charset="0"/>
              </a:rPr>
              <a:t>Add notes live while your client speaks</a:t>
            </a:r>
          </a:p>
          <a:p>
            <a:pPr marL="285750" indent="-228600">
              <a:spcAft>
                <a:spcPts val="1800"/>
              </a:spcAft>
              <a:buClr>
                <a:srgbClr val="46B197"/>
              </a:buClr>
              <a:buFont typeface="Arial" panose="020B0604020202020204" pitchFamily="34" charset="0"/>
              <a:buChar char="•"/>
              <a:tabLst>
                <a:tab pos="46038" algn="l"/>
              </a:tabLst>
            </a:pPr>
            <a:r>
              <a:rPr lang="en-US" sz="1600">
                <a:ea typeface="Inter Italic" panose="020B0502030000000004" pitchFamily="34" charset="0"/>
                <a:cs typeface="Inter Italic" panose="020B0502030000000004" pitchFamily="34" charset="0"/>
              </a:rPr>
              <a:t>Add notes live while your client speaks</a:t>
            </a:r>
          </a:p>
          <a:p>
            <a:pPr marL="285750" indent="-228600">
              <a:spcAft>
                <a:spcPts val="1800"/>
              </a:spcAft>
              <a:buClr>
                <a:srgbClr val="46B197"/>
              </a:buClr>
              <a:buFont typeface="Arial" panose="020B0604020202020204" pitchFamily="34" charset="0"/>
              <a:buChar char="•"/>
              <a:tabLst>
                <a:tab pos="46038" algn="l"/>
              </a:tabLst>
            </a:pPr>
            <a:r>
              <a:rPr lang="en-US" sz="1600">
                <a:ea typeface="Inter Italic" panose="020B0502030000000004" pitchFamily="34" charset="0"/>
                <a:cs typeface="Inter Italic" panose="020B0502030000000004" pitchFamily="34" charset="0"/>
              </a:rPr>
              <a:t>Add notes live while your client speaks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F8A6CB-798E-E44A-B15A-206BA2359491}"/>
              </a:ext>
            </a:extLst>
          </p:cNvPr>
          <p:cNvSpPr/>
          <p:nvPr/>
        </p:nvSpPr>
        <p:spPr>
          <a:xfrm>
            <a:off x="4679297" y="2410427"/>
            <a:ext cx="3017520" cy="531628"/>
          </a:xfrm>
          <a:prstGeom prst="rect">
            <a:avLst/>
          </a:prstGeom>
          <a:solidFill>
            <a:srgbClr val="46B197"/>
          </a:solidFill>
          <a:ln>
            <a:solidFill>
              <a:srgbClr val="46B1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ea typeface="Inter Semi Bold" panose="020B0502030000000004" pitchFamily="34" charset="0"/>
                <a:cs typeface="Inter Semi Bold" panose="020B0502030000000004" pitchFamily="34" charset="0"/>
              </a:rPr>
              <a:t>Reemphasize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10E0B5-0F5C-394D-ABA7-FF5CC23453F5}"/>
              </a:ext>
            </a:extLst>
          </p:cNvPr>
          <p:cNvSpPr txBox="1"/>
          <p:nvPr/>
        </p:nvSpPr>
        <p:spPr>
          <a:xfrm>
            <a:off x="4679295" y="2942055"/>
            <a:ext cx="3017520" cy="3227251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txBody>
          <a:bodyPr wrap="square" lIns="91440" tIns="45720" rIns="91440" bIns="45720" rtlCol="0" anchor="t">
            <a:noAutofit/>
          </a:bodyPr>
          <a:lstStyle/>
          <a:p>
            <a:pPr marL="285750" indent="-228600">
              <a:spcAft>
                <a:spcPts val="1800"/>
              </a:spcAft>
              <a:buClr>
                <a:srgbClr val="46B197"/>
              </a:buClr>
              <a:buFont typeface="Arial" panose="020B0604020202020204" pitchFamily="34" charset="0"/>
              <a:buChar char="•"/>
              <a:tabLst>
                <a:tab pos="46038" algn="l"/>
              </a:tabLst>
            </a:pPr>
            <a:r>
              <a:rPr lang="en-US" sz="1600">
                <a:ea typeface="Inter Italic" panose="020B0502030000000004" pitchFamily="34" charset="0"/>
                <a:cs typeface="Inter Italic" panose="020B0502030000000004" pitchFamily="34" charset="0"/>
              </a:rPr>
              <a:t>Add notes live while your client speaks</a:t>
            </a:r>
          </a:p>
          <a:p>
            <a:pPr marL="285750" indent="-228600">
              <a:spcAft>
                <a:spcPts val="1800"/>
              </a:spcAft>
              <a:buClr>
                <a:srgbClr val="46B197"/>
              </a:buClr>
              <a:buFont typeface="Arial" panose="020B0604020202020204" pitchFamily="34" charset="0"/>
              <a:buChar char="•"/>
              <a:tabLst>
                <a:tab pos="46038" algn="l"/>
              </a:tabLst>
            </a:pPr>
            <a:r>
              <a:rPr lang="en-US" sz="1600">
                <a:ea typeface="Inter Italic" panose="020B0502030000000004" pitchFamily="34" charset="0"/>
                <a:cs typeface="Inter Italic" panose="020B0502030000000004" pitchFamily="34" charset="0"/>
              </a:rPr>
              <a:t>Add notes live while your client speaks</a:t>
            </a:r>
          </a:p>
          <a:p>
            <a:pPr marL="285750" indent="-228600">
              <a:spcAft>
                <a:spcPts val="1800"/>
              </a:spcAft>
              <a:buClr>
                <a:srgbClr val="46B197"/>
              </a:buClr>
              <a:buFont typeface="Arial" panose="020B0604020202020204" pitchFamily="34" charset="0"/>
              <a:buChar char="•"/>
              <a:tabLst>
                <a:tab pos="46038" algn="l"/>
              </a:tabLst>
            </a:pPr>
            <a:r>
              <a:rPr lang="en-US" sz="1600">
                <a:ea typeface="Inter Italic" panose="020B0502030000000004" pitchFamily="34" charset="0"/>
                <a:cs typeface="Inter Italic" panose="020B0502030000000004" pitchFamily="34" charset="0"/>
              </a:rPr>
              <a:t>Add notes live while your client speaks</a:t>
            </a:r>
          </a:p>
          <a:p>
            <a:pPr marL="285750" indent="-228600">
              <a:spcAft>
                <a:spcPts val="1800"/>
              </a:spcAft>
              <a:buClr>
                <a:srgbClr val="46B197"/>
              </a:buClr>
              <a:buFont typeface="Arial" panose="020B0604020202020204" pitchFamily="34" charset="0"/>
              <a:buChar char="•"/>
              <a:tabLst>
                <a:tab pos="46038" algn="l"/>
              </a:tabLst>
            </a:pPr>
            <a:r>
              <a:rPr lang="en-US" sz="1600">
                <a:ea typeface="Inter Italic" panose="020B0502030000000004" pitchFamily="34" charset="0"/>
                <a:cs typeface="Inter Italic" panose="020B0502030000000004" pitchFamily="34" charset="0"/>
              </a:rPr>
              <a:t>Add notes live while your client speaks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ACCC3C-0AD0-B74B-B40D-60FFF27A8DF3}"/>
              </a:ext>
            </a:extLst>
          </p:cNvPr>
          <p:cNvSpPr/>
          <p:nvPr/>
        </p:nvSpPr>
        <p:spPr>
          <a:xfrm>
            <a:off x="8243026" y="2410427"/>
            <a:ext cx="3017520" cy="531628"/>
          </a:xfrm>
          <a:prstGeom prst="rect">
            <a:avLst/>
          </a:prstGeom>
          <a:solidFill>
            <a:srgbClr val="46B197"/>
          </a:solidFill>
          <a:ln>
            <a:solidFill>
              <a:srgbClr val="46B1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ea typeface="Inter Semi Bold" panose="020B0502030000000004" pitchFamily="34" charset="0"/>
                <a:cs typeface="Inter Semi Bold" panose="020B0502030000000004" pitchFamily="34" charset="0"/>
              </a:rPr>
              <a:t>Start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A56B2F-A19C-5A4B-9D18-89E2B6964A94}"/>
              </a:ext>
            </a:extLst>
          </p:cNvPr>
          <p:cNvSpPr txBox="1"/>
          <p:nvPr/>
        </p:nvSpPr>
        <p:spPr>
          <a:xfrm>
            <a:off x="8243023" y="2942055"/>
            <a:ext cx="3017520" cy="3227251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txBody>
          <a:bodyPr wrap="square" lIns="91440" tIns="45720" rIns="91440" bIns="45720" rtlCol="0" anchor="t">
            <a:noAutofit/>
          </a:bodyPr>
          <a:lstStyle/>
          <a:p>
            <a:pPr marL="285750" indent="-228600">
              <a:spcAft>
                <a:spcPts val="1800"/>
              </a:spcAft>
              <a:buClr>
                <a:srgbClr val="46B197"/>
              </a:buClr>
              <a:buFont typeface="Arial" panose="020B0604020202020204" pitchFamily="34" charset="0"/>
              <a:buChar char="•"/>
              <a:tabLst>
                <a:tab pos="46038" algn="l"/>
              </a:tabLst>
            </a:pPr>
            <a:r>
              <a:rPr lang="en-US" sz="1600">
                <a:ea typeface="Inter Italic" panose="020B0502030000000004" pitchFamily="34" charset="0"/>
                <a:cs typeface="Inter Italic" panose="020B0502030000000004" pitchFamily="34" charset="0"/>
              </a:rPr>
              <a:t>Add notes live while your client speaks</a:t>
            </a:r>
          </a:p>
          <a:p>
            <a:pPr marL="285750" indent="-228600">
              <a:spcAft>
                <a:spcPts val="1800"/>
              </a:spcAft>
              <a:buClr>
                <a:srgbClr val="46B197"/>
              </a:buClr>
              <a:buFont typeface="Arial" panose="020B0604020202020204" pitchFamily="34" charset="0"/>
              <a:buChar char="•"/>
              <a:tabLst>
                <a:tab pos="46038" algn="l"/>
              </a:tabLst>
            </a:pPr>
            <a:r>
              <a:rPr lang="en-US" sz="1600">
                <a:ea typeface="Inter Italic" panose="020B0502030000000004" pitchFamily="34" charset="0"/>
                <a:cs typeface="Inter Italic" panose="020B0502030000000004" pitchFamily="34" charset="0"/>
              </a:rPr>
              <a:t>Add notes live while your client speaks</a:t>
            </a:r>
          </a:p>
          <a:p>
            <a:pPr marL="285750" indent="-228600">
              <a:spcAft>
                <a:spcPts val="1800"/>
              </a:spcAft>
              <a:buClr>
                <a:srgbClr val="46B197"/>
              </a:buClr>
              <a:buFont typeface="Arial" panose="020B0604020202020204" pitchFamily="34" charset="0"/>
              <a:buChar char="•"/>
              <a:tabLst>
                <a:tab pos="46038" algn="l"/>
              </a:tabLst>
            </a:pPr>
            <a:r>
              <a:rPr lang="en-US" sz="1600">
                <a:ea typeface="Inter Italic" panose="020B0502030000000004" pitchFamily="34" charset="0"/>
                <a:cs typeface="Inter Italic" panose="020B0502030000000004" pitchFamily="34" charset="0"/>
              </a:rPr>
              <a:t>Add notes live while your client speaks</a:t>
            </a:r>
          </a:p>
          <a:p>
            <a:pPr marL="285750" indent="-228600">
              <a:spcAft>
                <a:spcPts val="1800"/>
              </a:spcAft>
              <a:buClr>
                <a:srgbClr val="46B197"/>
              </a:buClr>
              <a:buFont typeface="Arial" panose="020B0604020202020204" pitchFamily="34" charset="0"/>
              <a:buChar char="•"/>
              <a:tabLst>
                <a:tab pos="46038" algn="l"/>
              </a:tabLst>
            </a:pPr>
            <a:r>
              <a:rPr lang="en-US" sz="1600">
                <a:ea typeface="Inter Italic" panose="020B0502030000000004" pitchFamily="34" charset="0"/>
                <a:cs typeface="Inter Italic" panose="020B0502030000000004" pitchFamily="34" charset="0"/>
              </a:rPr>
              <a:t>Add notes live while your client speaks</a:t>
            </a:r>
          </a:p>
        </p:txBody>
      </p:sp>
    </p:spTree>
    <p:extLst>
      <p:ext uri="{BB962C8B-B14F-4D97-AF65-F5344CB8AC3E}">
        <p14:creationId xmlns:p14="http://schemas.microsoft.com/office/powerpoint/2010/main" val="1717934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A3E298-268D-9740-B283-1894CDB3A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800"/>
              <a:t>Looking Ahead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2C1A1-24BC-894F-9015-5EF68865F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800"/>
              <a:t>What’s next?</a:t>
            </a:r>
          </a:p>
        </p:txBody>
      </p:sp>
      <p:pic>
        <p:nvPicPr>
          <p:cNvPr id="5" name="Picture 4" descr="Telescope at top of the Eiffel Tower looking down out at the city">
            <a:extLst>
              <a:ext uri="{FF2B5EF4-FFF2-40B4-BE49-F238E27FC236}">
                <a16:creationId xmlns:a16="http://schemas.microsoft.com/office/drawing/2014/main" id="{3E2BB9AA-C1B1-6543-A637-C0DC95E83E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81" r="11031"/>
          <a:stretch/>
        </p:blipFill>
        <p:spPr>
          <a:xfrm>
            <a:off x="5105401" y="0"/>
            <a:ext cx="7086598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7C205CF-2BDB-6C45-8960-AF9D2716529C}"/>
              </a:ext>
            </a:extLst>
          </p:cNvPr>
          <p:cNvGrpSpPr/>
          <p:nvPr/>
        </p:nvGrpSpPr>
        <p:grpSpPr>
          <a:xfrm>
            <a:off x="2218843" y="3932810"/>
            <a:ext cx="1465648" cy="810500"/>
            <a:chOff x="477979" y="992411"/>
            <a:chExt cx="1465648" cy="8105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F106C87-5E90-0947-97EA-D02A23404ABF}"/>
                </a:ext>
              </a:extLst>
            </p:cNvPr>
            <p:cNvSpPr/>
            <p:nvPr/>
          </p:nvSpPr>
          <p:spPr>
            <a:xfrm>
              <a:off x="477980" y="992411"/>
              <a:ext cx="1452420" cy="81050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D91AA92-D0BC-2947-AFE7-0B4D12141395}"/>
                </a:ext>
              </a:extLst>
            </p:cNvPr>
            <p:cNvCxnSpPr/>
            <p:nvPr/>
          </p:nvCxnSpPr>
          <p:spPr>
            <a:xfrm>
              <a:off x="477979" y="992411"/>
              <a:ext cx="1452421" cy="81050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F9EA8FF-19C0-8E42-B825-F9AA3B85F5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1206" y="992411"/>
              <a:ext cx="1452421" cy="81050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181DB1C-5059-604D-9371-70CE60F73017}"/>
                </a:ext>
              </a:extLst>
            </p:cNvPr>
            <p:cNvSpPr txBox="1"/>
            <p:nvPr/>
          </p:nvSpPr>
          <p:spPr>
            <a:xfrm>
              <a:off x="484384" y="1228384"/>
              <a:ext cx="14091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Your logo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7FE73-EA31-B546-9F3F-86DC3C14C76C}"/>
              </a:ext>
            </a:extLst>
          </p:cNvPr>
          <p:cNvGrpSpPr/>
          <p:nvPr/>
        </p:nvGrpSpPr>
        <p:grpSpPr>
          <a:xfrm>
            <a:off x="424815" y="3932810"/>
            <a:ext cx="1465648" cy="810500"/>
            <a:chOff x="477979" y="992411"/>
            <a:chExt cx="1465648" cy="8105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D704BC4-B446-5448-A1DC-A5B72DAD522F}"/>
                </a:ext>
              </a:extLst>
            </p:cNvPr>
            <p:cNvSpPr/>
            <p:nvPr/>
          </p:nvSpPr>
          <p:spPr>
            <a:xfrm>
              <a:off x="477980" y="992411"/>
              <a:ext cx="1452420" cy="81050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F9F723A-C9A7-FA4A-B8AE-B9C3FFBCCFF6}"/>
                </a:ext>
              </a:extLst>
            </p:cNvPr>
            <p:cNvCxnSpPr/>
            <p:nvPr/>
          </p:nvCxnSpPr>
          <p:spPr>
            <a:xfrm>
              <a:off x="477979" y="992411"/>
              <a:ext cx="1452421" cy="81050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EEAD16C-AD81-A146-9D49-84F8A296A3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1206" y="992411"/>
              <a:ext cx="1452421" cy="81050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CEC5EF4-EB1B-AB4C-A93C-D684C18CDE29}"/>
                </a:ext>
              </a:extLst>
            </p:cNvPr>
            <p:cNvSpPr txBox="1"/>
            <p:nvPr/>
          </p:nvSpPr>
          <p:spPr>
            <a:xfrm>
              <a:off x="512829" y="1123044"/>
              <a:ext cx="14091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Customer’s 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95846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E1CC9-37B8-B54B-8D71-D6F4456CD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Proposal to enhance your business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7CDE0CE-894E-6B41-B48E-D377C9C34A8F}"/>
              </a:ext>
            </a:extLst>
          </p:cNvPr>
          <p:cNvSpPr/>
          <p:nvPr/>
        </p:nvSpPr>
        <p:spPr>
          <a:xfrm>
            <a:off x="550441" y="2589840"/>
            <a:ext cx="8128000" cy="524160"/>
          </a:xfrm>
          <a:custGeom>
            <a:avLst/>
            <a:gdLst>
              <a:gd name="connsiteX0" fmla="*/ 0 w 8128000"/>
              <a:gd name="connsiteY0" fmla="*/ 87362 h 524160"/>
              <a:gd name="connsiteX1" fmla="*/ 87362 w 8128000"/>
              <a:gd name="connsiteY1" fmla="*/ 0 h 524160"/>
              <a:gd name="connsiteX2" fmla="*/ 8040638 w 8128000"/>
              <a:gd name="connsiteY2" fmla="*/ 0 h 524160"/>
              <a:gd name="connsiteX3" fmla="*/ 8128000 w 8128000"/>
              <a:gd name="connsiteY3" fmla="*/ 87362 h 524160"/>
              <a:gd name="connsiteX4" fmla="*/ 8128000 w 8128000"/>
              <a:gd name="connsiteY4" fmla="*/ 436798 h 524160"/>
              <a:gd name="connsiteX5" fmla="*/ 8040638 w 8128000"/>
              <a:gd name="connsiteY5" fmla="*/ 524160 h 524160"/>
              <a:gd name="connsiteX6" fmla="*/ 87362 w 8128000"/>
              <a:gd name="connsiteY6" fmla="*/ 524160 h 524160"/>
              <a:gd name="connsiteX7" fmla="*/ 0 w 8128000"/>
              <a:gd name="connsiteY7" fmla="*/ 436798 h 524160"/>
              <a:gd name="connsiteX8" fmla="*/ 0 w 8128000"/>
              <a:gd name="connsiteY8" fmla="*/ 87362 h 524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28000" h="524160">
                <a:moveTo>
                  <a:pt x="0" y="87362"/>
                </a:moveTo>
                <a:cubicBezTo>
                  <a:pt x="0" y="39113"/>
                  <a:pt x="39113" y="0"/>
                  <a:pt x="87362" y="0"/>
                </a:cubicBezTo>
                <a:lnTo>
                  <a:pt x="8040638" y="0"/>
                </a:lnTo>
                <a:cubicBezTo>
                  <a:pt x="8088887" y="0"/>
                  <a:pt x="8128000" y="39113"/>
                  <a:pt x="8128000" y="87362"/>
                </a:cubicBezTo>
                <a:lnTo>
                  <a:pt x="8128000" y="436798"/>
                </a:lnTo>
                <a:cubicBezTo>
                  <a:pt x="8128000" y="485047"/>
                  <a:pt x="8088887" y="524160"/>
                  <a:pt x="8040638" y="524160"/>
                </a:cubicBezTo>
                <a:lnTo>
                  <a:pt x="87362" y="524160"/>
                </a:lnTo>
                <a:cubicBezTo>
                  <a:pt x="39113" y="524160"/>
                  <a:pt x="0" y="485047"/>
                  <a:pt x="0" y="436798"/>
                </a:cubicBezTo>
                <a:lnTo>
                  <a:pt x="0" y="8736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9407" tIns="109407" rIns="109407" bIns="109407" numCol="1" spcCol="1270" anchor="ctr" anchorCtr="0">
            <a:noAutofit/>
          </a:bodyPr>
          <a:lstStyle/>
          <a:p>
            <a:pPr lvl="0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00"/>
              <a:t>Opportunity #1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718EDCB6-E6D6-3945-B80A-3ABDE8784A94}"/>
              </a:ext>
            </a:extLst>
          </p:cNvPr>
          <p:cNvSpPr/>
          <p:nvPr/>
        </p:nvSpPr>
        <p:spPr>
          <a:xfrm>
            <a:off x="550441" y="3160299"/>
            <a:ext cx="8128000" cy="606851"/>
          </a:xfrm>
          <a:custGeom>
            <a:avLst/>
            <a:gdLst>
              <a:gd name="connsiteX0" fmla="*/ 0 w 8128000"/>
              <a:gd name="connsiteY0" fmla="*/ 0 h 463680"/>
              <a:gd name="connsiteX1" fmla="*/ 8128000 w 8128000"/>
              <a:gd name="connsiteY1" fmla="*/ 0 h 463680"/>
              <a:gd name="connsiteX2" fmla="*/ 8128000 w 8128000"/>
              <a:gd name="connsiteY2" fmla="*/ 463680 h 463680"/>
              <a:gd name="connsiteX3" fmla="*/ 0 w 8128000"/>
              <a:gd name="connsiteY3" fmla="*/ 463680 h 463680"/>
              <a:gd name="connsiteX4" fmla="*/ 0 w 8128000"/>
              <a:gd name="connsiteY4" fmla="*/ 0 h 463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000" h="463680">
                <a:moveTo>
                  <a:pt x="0" y="0"/>
                </a:moveTo>
                <a:lnTo>
                  <a:pt x="8128000" y="0"/>
                </a:lnTo>
                <a:lnTo>
                  <a:pt x="8128000" y="463680"/>
                </a:lnTo>
                <a:lnTo>
                  <a:pt x="0" y="46368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8064" tIns="27940" rIns="156464" bIns="27940" numCol="1" spcCol="1270" anchor="t" anchorCtr="0">
            <a:noAutofit/>
          </a:bodyPr>
          <a:lstStyle/>
          <a:p>
            <a:pPr marL="171450" lvl="1" indent="-171450" algn="l" defTabSz="7556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"/>
            </a:pPr>
            <a:r>
              <a:rPr lang="en-US" sz="1700" kern="1200"/>
              <a:t>Brief description of current situation and proposed solution</a:t>
            </a:r>
          </a:p>
          <a:p>
            <a:pPr marL="171450" lvl="1" indent="-171450" algn="l" defTabSz="7556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"/>
            </a:pPr>
            <a:r>
              <a:rPr lang="en-US" sz="1700"/>
              <a:t>Estimated ROI</a:t>
            </a:r>
            <a:endParaRPr lang="en-US" sz="1700" kern="120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7279E85-BCDF-444F-B06E-99CAD883AA98}"/>
              </a:ext>
            </a:extLst>
          </p:cNvPr>
          <p:cNvSpPr/>
          <p:nvPr/>
        </p:nvSpPr>
        <p:spPr>
          <a:xfrm>
            <a:off x="550441" y="3936497"/>
            <a:ext cx="8128000" cy="524160"/>
          </a:xfrm>
          <a:custGeom>
            <a:avLst/>
            <a:gdLst>
              <a:gd name="connsiteX0" fmla="*/ 0 w 8128000"/>
              <a:gd name="connsiteY0" fmla="*/ 87362 h 524160"/>
              <a:gd name="connsiteX1" fmla="*/ 87362 w 8128000"/>
              <a:gd name="connsiteY1" fmla="*/ 0 h 524160"/>
              <a:gd name="connsiteX2" fmla="*/ 8040638 w 8128000"/>
              <a:gd name="connsiteY2" fmla="*/ 0 h 524160"/>
              <a:gd name="connsiteX3" fmla="*/ 8128000 w 8128000"/>
              <a:gd name="connsiteY3" fmla="*/ 87362 h 524160"/>
              <a:gd name="connsiteX4" fmla="*/ 8128000 w 8128000"/>
              <a:gd name="connsiteY4" fmla="*/ 436798 h 524160"/>
              <a:gd name="connsiteX5" fmla="*/ 8040638 w 8128000"/>
              <a:gd name="connsiteY5" fmla="*/ 524160 h 524160"/>
              <a:gd name="connsiteX6" fmla="*/ 87362 w 8128000"/>
              <a:gd name="connsiteY6" fmla="*/ 524160 h 524160"/>
              <a:gd name="connsiteX7" fmla="*/ 0 w 8128000"/>
              <a:gd name="connsiteY7" fmla="*/ 436798 h 524160"/>
              <a:gd name="connsiteX8" fmla="*/ 0 w 8128000"/>
              <a:gd name="connsiteY8" fmla="*/ 87362 h 524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28000" h="524160">
                <a:moveTo>
                  <a:pt x="0" y="87362"/>
                </a:moveTo>
                <a:cubicBezTo>
                  <a:pt x="0" y="39113"/>
                  <a:pt x="39113" y="0"/>
                  <a:pt x="87362" y="0"/>
                </a:cubicBezTo>
                <a:lnTo>
                  <a:pt x="8040638" y="0"/>
                </a:lnTo>
                <a:cubicBezTo>
                  <a:pt x="8088887" y="0"/>
                  <a:pt x="8128000" y="39113"/>
                  <a:pt x="8128000" y="87362"/>
                </a:cubicBezTo>
                <a:lnTo>
                  <a:pt x="8128000" y="436798"/>
                </a:lnTo>
                <a:cubicBezTo>
                  <a:pt x="8128000" y="485047"/>
                  <a:pt x="8088887" y="524160"/>
                  <a:pt x="8040638" y="524160"/>
                </a:cubicBezTo>
                <a:lnTo>
                  <a:pt x="87362" y="524160"/>
                </a:lnTo>
                <a:cubicBezTo>
                  <a:pt x="39113" y="524160"/>
                  <a:pt x="0" y="485047"/>
                  <a:pt x="0" y="436798"/>
                </a:cubicBezTo>
                <a:lnTo>
                  <a:pt x="0" y="8736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9407" tIns="109407" rIns="109407" bIns="109407" numCol="1" spcCol="1270" anchor="ctr" anchorCtr="0">
            <a:noAutofit/>
          </a:bodyPr>
          <a:lstStyle/>
          <a:p>
            <a:pPr lvl="0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00"/>
              <a:t>Opportunity #2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DC89DF3F-4BE6-8248-8AC0-1B1563D33A3D}"/>
              </a:ext>
            </a:extLst>
          </p:cNvPr>
          <p:cNvSpPr/>
          <p:nvPr/>
        </p:nvSpPr>
        <p:spPr>
          <a:xfrm>
            <a:off x="550441" y="4483807"/>
            <a:ext cx="8128000" cy="463680"/>
          </a:xfrm>
          <a:custGeom>
            <a:avLst/>
            <a:gdLst>
              <a:gd name="connsiteX0" fmla="*/ 0 w 8128000"/>
              <a:gd name="connsiteY0" fmla="*/ 0 h 463680"/>
              <a:gd name="connsiteX1" fmla="*/ 8128000 w 8128000"/>
              <a:gd name="connsiteY1" fmla="*/ 0 h 463680"/>
              <a:gd name="connsiteX2" fmla="*/ 8128000 w 8128000"/>
              <a:gd name="connsiteY2" fmla="*/ 463680 h 463680"/>
              <a:gd name="connsiteX3" fmla="*/ 0 w 8128000"/>
              <a:gd name="connsiteY3" fmla="*/ 463680 h 463680"/>
              <a:gd name="connsiteX4" fmla="*/ 0 w 8128000"/>
              <a:gd name="connsiteY4" fmla="*/ 0 h 463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000" h="463680">
                <a:moveTo>
                  <a:pt x="0" y="0"/>
                </a:moveTo>
                <a:lnTo>
                  <a:pt x="8128000" y="0"/>
                </a:lnTo>
                <a:lnTo>
                  <a:pt x="8128000" y="463680"/>
                </a:lnTo>
                <a:lnTo>
                  <a:pt x="0" y="46368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8064" tIns="27940" rIns="156464" bIns="27940" numCol="1" spcCol="1270" anchor="t" anchorCtr="0">
            <a:noAutofit/>
          </a:bodyPr>
          <a:lstStyle/>
          <a:p>
            <a:pPr marL="171450" lvl="1" indent="-171450" algn="l" defTabSz="7556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"/>
            </a:pPr>
            <a:endParaRPr lang="en-US" sz="1700" kern="120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43F4524-05B8-C44E-965C-671129B0C974}"/>
              </a:ext>
            </a:extLst>
          </p:cNvPr>
          <p:cNvSpPr/>
          <p:nvPr/>
        </p:nvSpPr>
        <p:spPr>
          <a:xfrm>
            <a:off x="550441" y="5236854"/>
            <a:ext cx="8128000" cy="524160"/>
          </a:xfrm>
          <a:custGeom>
            <a:avLst/>
            <a:gdLst>
              <a:gd name="connsiteX0" fmla="*/ 0 w 8128000"/>
              <a:gd name="connsiteY0" fmla="*/ 87362 h 524160"/>
              <a:gd name="connsiteX1" fmla="*/ 87362 w 8128000"/>
              <a:gd name="connsiteY1" fmla="*/ 0 h 524160"/>
              <a:gd name="connsiteX2" fmla="*/ 8040638 w 8128000"/>
              <a:gd name="connsiteY2" fmla="*/ 0 h 524160"/>
              <a:gd name="connsiteX3" fmla="*/ 8128000 w 8128000"/>
              <a:gd name="connsiteY3" fmla="*/ 87362 h 524160"/>
              <a:gd name="connsiteX4" fmla="*/ 8128000 w 8128000"/>
              <a:gd name="connsiteY4" fmla="*/ 436798 h 524160"/>
              <a:gd name="connsiteX5" fmla="*/ 8040638 w 8128000"/>
              <a:gd name="connsiteY5" fmla="*/ 524160 h 524160"/>
              <a:gd name="connsiteX6" fmla="*/ 87362 w 8128000"/>
              <a:gd name="connsiteY6" fmla="*/ 524160 h 524160"/>
              <a:gd name="connsiteX7" fmla="*/ 0 w 8128000"/>
              <a:gd name="connsiteY7" fmla="*/ 436798 h 524160"/>
              <a:gd name="connsiteX8" fmla="*/ 0 w 8128000"/>
              <a:gd name="connsiteY8" fmla="*/ 87362 h 524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28000" h="524160">
                <a:moveTo>
                  <a:pt x="0" y="87362"/>
                </a:moveTo>
                <a:cubicBezTo>
                  <a:pt x="0" y="39113"/>
                  <a:pt x="39113" y="0"/>
                  <a:pt x="87362" y="0"/>
                </a:cubicBezTo>
                <a:lnTo>
                  <a:pt x="8040638" y="0"/>
                </a:lnTo>
                <a:cubicBezTo>
                  <a:pt x="8088887" y="0"/>
                  <a:pt x="8128000" y="39113"/>
                  <a:pt x="8128000" y="87362"/>
                </a:cubicBezTo>
                <a:lnTo>
                  <a:pt x="8128000" y="436798"/>
                </a:lnTo>
                <a:cubicBezTo>
                  <a:pt x="8128000" y="485047"/>
                  <a:pt x="8088887" y="524160"/>
                  <a:pt x="8040638" y="524160"/>
                </a:cubicBezTo>
                <a:lnTo>
                  <a:pt x="87362" y="524160"/>
                </a:lnTo>
                <a:cubicBezTo>
                  <a:pt x="39113" y="524160"/>
                  <a:pt x="0" y="485047"/>
                  <a:pt x="0" y="436798"/>
                </a:cubicBezTo>
                <a:lnTo>
                  <a:pt x="0" y="8736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9407" tIns="109407" rIns="109407" bIns="109407" numCol="1" spcCol="1270" anchor="ctr" anchorCtr="0">
            <a:noAutofit/>
          </a:bodyPr>
          <a:lstStyle/>
          <a:p>
            <a:pPr marL="0" lvl="0" indent="0" algn="l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kern="1200"/>
              <a:t>Opportunity #3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24D2687C-774B-674E-89A8-C5529C60DFC3}"/>
              </a:ext>
            </a:extLst>
          </p:cNvPr>
          <p:cNvSpPr/>
          <p:nvPr/>
        </p:nvSpPr>
        <p:spPr>
          <a:xfrm>
            <a:off x="550441" y="5795738"/>
            <a:ext cx="8128000" cy="639785"/>
          </a:xfrm>
          <a:custGeom>
            <a:avLst/>
            <a:gdLst>
              <a:gd name="connsiteX0" fmla="*/ 0 w 8128000"/>
              <a:gd name="connsiteY0" fmla="*/ 0 h 463680"/>
              <a:gd name="connsiteX1" fmla="*/ 8128000 w 8128000"/>
              <a:gd name="connsiteY1" fmla="*/ 0 h 463680"/>
              <a:gd name="connsiteX2" fmla="*/ 8128000 w 8128000"/>
              <a:gd name="connsiteY2" fmla="*/ 463680 h 463680"/>
              <a:gd name="connsiteX3" fmla="*/ 0 w 8128000"/>
              <a:gd name="connsiteY3" fmla="*/ 463680 h 463680"/>
              <a:gd name="connsiteX4" fmla="*/ 0 w 8128000"/>
              <a:gd name="connsiteY4" fmla="*/ 0 h 463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000" h="463680">
                <a:moveTo>
                  <a:pt x="0" y="0"/>
                </a:moveTo>
                <a:lnTo>
                  <a:pt x="8128000" y="0"/>
                </a:lnTo>
                <a:lnTo>
                  <a:pt x="8128000" y="463680"/>
                </a:lnTo>
                <a:lnTo>
                  <a:pt x="0" y="46368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8064" tIns="27940" rIns="156464" bIns="27940" numCol="1" spcCol="1270" anchor="t" anchorCtr="0">
            <a:noAutofit/>
          </a:bodyPr>
          <a:lstStyle/>
          <a:p>
            <a:pPr marL="171450" lvl="1" indent="-171450" defTabSz="7556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"/>
            </a:pPr>
            <a:r>
              <a:rPr lang="en-US" sz="1700"/>
              <a:t>Brief description of current situation and proposed solution</a:t>
            </a:r>
          </a:p>
          <a:p>
            <a:pPr marL="171450" lvl="1" indent="-171450" defTabSz="7556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"/>
            </a:pPr>
            <a:r>
              <a:rPr lang="en-US" sz="1700"/>
              <a:t>Estimated ROI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5A96AA0-7275-E642-AC1E-3384A3635765}"/>
              </a:ext>
            </a:extLst>
          </p:cNvPr>
          <p:cNvSpPr/>
          <p:nvPr/>
        </p:nvSpPr>
        <p:spPr>
          <a:xfrm>
            <a:off x="550441" y="4485320"/>
            <a:ext cx="8128000" cy="606851"/>
          </a:xfrm>
          <a:custGeom>
            <a:avLst/>
            <a:gdLst>
              <a:gd name="connsiteX0" fmla="*/ 0 w 8128000"/>
              <a:gd name="connsiteY0" fmla="*/ 0 h 463680"/>
              <a:gd name="connsiteX1" fmla="*/ 8128000 w 8128000"/>
              <a:gd name="connsiteY1" fmla="*/ 0 h 463680"/>
              <a:gd name="connsiteX2" fmla="*/ 8128000 w 8128000"/>
              <a:gd name="connsiteY2" fmla="*/ 463680 h 463680"/>
              <a:gd name="connsiteX3" fmla="*/ 0 w 8128000"/>
              <a:gd name="connsiteY3" fmla="*/ 463680 h 463680"/>
              <a:gd name="connsiteX4" fmla="*/ 0 w 8128000"/>
              <a:gd name="connsiteY4" fmla="*/ 0 h 463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000" h="463680">
                <a:moveTo>
                  <a:pt x="0" y="0"/>
                </a:moveTo>
                <a:lnTo>
                  <a:pt x="8128000" y="0"/>
                </a:lnTo>
                <a:lnTo>
                  <a:pt x="8128000" y="463680"/>
                </a:lnTo>
                <a:lnTo>
                  <a:pt x="0" y="46368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8064" tIns="27940" rIns="156464" bIns="27940" numCol="1" spcCol="1270" anchor="t" anchorCtr="0">
            <a:noAutofit/>
          </a:bodyPr>
          <a:lstStyle/>
          <a:p>
            <a:pPr marL="171450" lvl="1" indent="-171450" algn="l" defTabSz="7556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"/>
            </a:pPr>
            <a:r>
              <a:rPr lang="en-US" sz="1700" kern="1200"/>
              <a:t>Brief description of current situation and proposed solution</a:t>
            </a:r>
          </a:p>
          <a:p>
            <a:pPr marL="171450" lvl="1" indent="-171450" algn="l" defTabSz="7556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"/>
            </a:pPr>
            <a:r>
              <a:rPr lang="en-US" sz="1700"/>
              <a:t>Estimated ROI</a:t>
            </a:r>
            <a:endParaRPr lang="en-US" sz="1700" kern="1200"/>
          </a:p>
        </p:txBody>
      </p:sp>
    </p:spTree>
    <p:extLst>
      <p:ext uri="{BB962C8B-B14F-4D97-AF65-F5344CB8AC3E}">
        <p14:creationId xmlns:p14="http://schemas.microsoft.com/office/powerpoint/2010/main" val="2663151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28C31-37ED-7F46-9098-A6F9036E9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Proposed Budget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63470A4-17DA-2441-BFBC-5B659DF3D6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9366017"/>
              </p:ext>
            </p:extLst>
          </p:nvPr>
        </p:nvGraphicFramePr>
        <p:xfrm>
          <a:off x="554072" y="2604304"/>
          <a:ext cx="11171083" cy="3084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4867">
                  <a:extLst>
                    <a:ext uri="{9D8B030D-6E8A-4147-A177-3AD203B41FA5}">
                      <a16:colId xmlns:a16="http://schemas.microsoft.com/office/drawing/2014/main" val="1628652992"/>
                    </a:ext>
                  </a:extLst>
                </a:gridCol>
                <a:gridCol w="5085709">
                  <a:extLst>
                    <a:ext uri="{9D8B030D-6E8A-4147-A177-3AD203B41FA5}">
                      <a16:colId xmlns:a16="http://schemas.microsoft.com/office/drawing/2014/main" val="2842405045"/>
                    </a:ext>
                  </a:extLst>
                </a:gridCol>
                <a:gridCol w="1909823">
                  <a:extLst>
                    <a:ext uri="{9D8B030D-6E8A-4147-A177-3AD203B41FA5}">
                      <a16:colId xmlns:a16="http://schemas.microsoft.com/office/drawing/2014/main" val="484896976"/>
                    </a:ext>
                  </a:extLst>
                </a:gridCol>
                <a:gridCol w="2430684">
                  <a:extLst>
                    <a:ext uri="{9D8B030D-6E8A-4147-A177-3AD203B41FA5}">
                      <a16:colId xmlns:a16="http://schemas.microsoft.com/office/drawing/2014/main" val="2504025607"/>
                    </a:ext>
                  </a:extLst>
                </a:gridCol>
              </a:tblGrid>
              <a:tr h="326359">
                <a:tc>
                  <a:txBody>
                    <a:bodyPr/>
                    <a:lstStyle/>
                    <a:p>
                      <a:r>
                        <a:rPr lang="en-US" sz="1800"/>
                        <a:t>Item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Description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Budget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Timing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4916062"/>
                  </a:ext>
                </a:extLst>
              </a:tr>
              <a:tr h="339842">
                <a:tc>
                  <a:txBody>
                    <a:bodyPr/>
                    <a:lstStyle/>
                    <a:p>
                      <a:r>
                        <a:rPr lang="en-US" sz="1400" b="0"/>
                        <a:t>Item #1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4300" indent="-103188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200"/>
                        <a:t>Write a very brief description of the budget line item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/>
                        <a:t>$X,XXX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Monthly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2487027"/>
                  </a:ext>
                </a:extLst>
              </a:tr>
              <a:tr h="3398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/>
                        <a:t>Item #2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4300" marR="0" lvl="0" indent="-1031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venir Next LT Pro"/>
                          <a:ea typeface="+mn-ea"/>
                          <a:cs typeface="+mn-cs"/>
                        </a:rPr>
                        <a:t>Write a very brief description of the budget line item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venir Next LT Pro"/>
                          <a:ea typeface="+mn-ea"/>
                          <a:cs typeface="+mn-cs"/>
                        </a:rPr>
                        <a:t>$X,XXX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Monthly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3237930"/>
                  </a:ext>
                </a:extLst>
              </a:tr>
              <a:tr h="3398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/>
                        <a:t>Item #3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4300" marR="0" lvl="0" indent="-1031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venir Next LT Pro"/>
                          <a:ea typeface="+mn-ea"/>
                          <a:cs typeface="+mn-cs"/>
                        </a:rPr>
                        <a:t>Write a very brief description of the budget line item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venir Next LT Pro"/>
                          <a:ea typeface="+mn-ea"/>
                          <a:cs typeface="+mn-cs"/>
                        </a:rPr>
                        <a:t>$X,XXX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Monthly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7569348"/>
                  </a:ext>
                </a:extLst>
              </a:tr>
              <a:tr h="3398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/>
                        <a:t>Item #4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4300" marR="0" lvl="0" indent="-1031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venir Next LT Pro"/>
                          <a:ea typeface="+mn-ea"/>
                          <a:cs typeface="+mn-cs"/>
                        </a:rPr>
                        <a:t>Write a very brief description of the budget line item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venir Next LT Pro"/>
                          <a:ea typeface="+mn-ea"/>
                          <a:cs typeface="+mn-cs"/>
                        </a:rPr>
                        <a:t>$X,XXX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Monthly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9705135"/>
                  </a:ext>
                </a:extLst>
              </a:tr>
              <a:tr h="3398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/>
                        <a:t>Item #5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4300" marR="0" lvl="0" indent="-1031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venir Next LT Pro"/>
                          <a:ea typeface="+mn-ea"/>
                          <a:cs typeface="+mn-cs"/>
                        </a:rPr>
                        <a:t>Write a very brief description of the budget line item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venir Next LT Pro"/>
                          <a:ea typeface="+mn-ea"/>
                          <a:cs typeface="+mn-cs"/>
                        </a:rPr>
                        <a:t>$X,XXX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tx1"/>
                          </a:solidFill>
                        </a:rPr>
                        <a:t>Yearly</a:t>
                      </a:r>
                      <a:endParaRPr kumimoji="0" 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venir Next LT Pro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56455"/>
                  </a:ext>
                </a:extLst>
              </a:tr>
              <a:tr h="3398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/>
                        <a:t>Item #6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4300" marR="0" lvl="0" indent="-1031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venir Next LT Pro"/>
                          <a:ea typeface="+mn-ea"/>
                          <a:cs typeface="+mn-cs"/>
                        </a:rPr>
                        <a:t>Write a very brief description of the budget line item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venir Next LT Pro"/>
                          <a:ea typeface="+mn-ea"/>
                          <a:cs typeface="+mn-cs"/>
                        </a:rPr>
                        <a:t>$X,XXX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venir Next LT Pro"/>
                          <a:ea typeface="+mn-ea"/>
                          <a:cs typeface="+mn-cs"/>
                        </a:rPr>
                        <a:t>Yearly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6605024"/>
                  </a:ext>
                </a:extLst>
              </a:tr>
              <a:tr h="3398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rgbClr val="46B197"/>
                          </a:solidFill>
                        </a:rPr>
                        <a:t>Item #7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4300" marR="0" lvl="0" indent="-1031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6B197"/>
                          </a:solidFill>
                          <a:effectLst/>
                          <a:uLnTx/>
                          <a:uFillTx/>
                          <a:latin typeface="Avenir Next LT Pro"/>
                          <a:ea typeface="+mn-ea"/>
                          <a:cs typeface="+mn-cs"/>
                        </a:rPr>
                        <a:t>Write a very brief description of the budget line item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6B197"/>
                          </a:solidFill>
                          <a:effectLst/>
                          <a:uLnTx/>
                          <a:uFillTx/>
                          <a:latin typeface="Avenir Next LT Pro"/>
                          <a:ea typeface="+mn-ea"/>
                          <a:cs typeface="+mn-cs"/>
                        </a:rPr>
                        <a:t>$X,XXX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6B197"/>
                          </a:solidFill>
                          <a:effectLst/>
                          <a:uLnTx/>
                          <a:uFillTx/>
                          <a:latin typeface="Avenir Next LT Pro"/>
                          <a:ea typeface="+mn-ea"/>
                          <a:cs typeface="+mn-cs"/>
                        </a:rPr>
                        <a:t>Proposed Q1/Q2 2022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839218"/>
                  </a:ext>
                </a:extLst>
              </a:tr>
              <a:tr h="3398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rgbClr val="46B197"/>
                          </a:solidFill>
                        </a:rPr>
                        <a:t>Item #8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4300" marR="0" lvl="0" indent="-1031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6B197"/>
                          </a:solidFill>
                          <a:effectLst/>
                          <a:uLnTx/>
                          <a:uFillTx/>
                          <a:latin typeface="Avenir Next LT Pro"/>
                          <a:ea typeface="+mn-ea"/>
                          <a:cs typeface="+mn-cs"/>
                        </a:rPr>
                        <a:t>Write a very brief description of the budget line item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6B197"/>
                          </a:solidFill>
                          <a:effectLst/>
                          <a:uLnTx/>
                          <a:uFillTx/>
                          <a:latin typeface="Avenir Next LT Pro"/>
                          <a:ea typeface="+mn-ea"/>
                          <a:cs typeface="+mn-cs"/>
                        </a:rPr>
                        <a:t>$X,XXX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6B19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Proposed Q1/Q2 2022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81711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15616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B5416EBC-B41E-4F8A-BE9F-07301B682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0">
            <a:extLst>
              <a:ext uri="{FF2B5EF4-FFF2-40B4-BE49-F238E27FC236}">
                <a16:creationId xmlns:a16="http://schemas.microsoft.com/office/drawing/2014/main" id="{AFF79527-C7F1-4E06-8126-A8E8C5FEB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81F6CD-20B7-0149-B5CD-0AAAB8BCF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19072"/>
            <a:ext cx="3103427" cy="3520440"/>
          </a:xfrm>
        </p:spPr>
        <p:txBody>
          <a:bodyPr anchor="t">
            <a:normAutofit/>
          </a:bodyPr>
          <a:lstStyle/>
          <a:p>
            <a:r>
              <a:rPr lang="en-US" sz="3600"/>
              <a:t>Next Steps</a:t>
            </a: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55986208-8A53-4E92-9197-6B57BCCB2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7385B66-6EDB-EA42-B010-A47BCB6DF31B}"/>
              </a:ext>
            </a:extLst>
          </p:cNvPr>
          <p:cNvGrpSpPr/>
          <p:nvPr/>
        </p:nvGrpSpPr>
        <p:grpSpPr>
          <a:xfrm>
            <a:off x="5205774" y="1938197"/>
            <a:ext cx="6487392" cy="2981605"/>
            <a:chOff x="5969219" y="1408409"/>
            <a:chExt cx="5354101" cy="404118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01B89AD-224D-6644-AAE1-883C5DD81601}"/>
                </a:ext>
              </a:extLst>
            </p:cNvPr>
            <p:cNvSpPr/>
            <p:nvPr/>
          </p:nvSpPr>
          <p:spPr>
            <a:xfrm>
              <a:off x="5969219" y="1408409"/>
              <a:ext cx="5354101" cy="1247220"/>
            </a:xfrm>
            <a:custGeom>
              <a:avLst/>
              <a:gdLst>
                <a:gd name="connsiteX0" fmla="*/ 0 w 5354101"/>
                <a:gd name="connsiteY0" fmla="*/ 207874 h 1247220"/>
                <a:gd name="connsiteX1" fmla="*/ 207874 w 5354101"/>
                <a:gd name="connsiteY1" fmla="*/ 0 h 1247220"/>
                <a:gd name="connsiteX2" fmla="*/ 5146227 w 5354101"/>
                <a:gd name="connsiteY2" fmla="*/ 0 h 1247220"/>
                <a:gd name="connsiteX3" fmla="*/ 5354101 w 5354101"/>
                <a:gd name="connsiteY3" fmla="*/ 207874 h 1247220"/>
                <a:gd name="connsiteX4" fmla="*/ 5354101 w 5354101"/>
                <a:gd name="connsiteY4" fmla="*/ 1039346 h 1247220"/>
                <a:gd name="connsiteX5" fmla="*/ 5146227 w 5354101"/>
                <a:gd name="connsiteY5" fmla="*/ 1247220 h 1247220"/>
                <a:gd name="connsiteX6" fmla="*/ 207874 w 5354101"/>
                <a:gd name="connsiteY6" fmla="*/ 1247220 h 1247220"/>
                <a:gd name="connsiteX7" fmla="*/ 0 w 5354101"/>
                <a:gd name="connsiteY7" fmla="*/ 1039346 h 1247220"/>
                <a:gd name="connsiteX8" fmla="*/ 0 w 5354101"/>
                <a:gd name="connsiteY8" fmla="*/ 207874 h 124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54101" h="1247220">
                  <a:moveTo>
                    <a:pt x="0" y="207874"/>
                  </a:moveTo>
                  <a:cubicBezTo>
                    <a:pt x="0" y="93068"/>
                    <a:pt x="93068" y="0"/>
                    <a:pt x="207874" y="0"/>
                  </a:cubicBezTo>
                  <a:lnTo>
                    <a:pt x="5146227" y="0"/>
                  </a:lnTo>
                  <a:cubicBezTo>
                    <a:pt x="5261033" y="0"/>
                    <a:pt x="5354101" y="93068"/>
                    <a:pt x="5354101" y="207874"/>
                  </a:cubicBezTo>
                  <a:lnTo>
                    <a:pt x="5354101" y="1039346"/>
                  </a:lnTo>
                  <a:cubicBezTo>
                    <a:pt x="5354101" y="1154152"/>
                    <a:pt x="5261033" y="1247220"/>
                    <a:pt x="5146227" y="1247220"/>
                  </a:cubicBezTo>
                  <a:lnTo>
                    <a:pt x="207874" y="1247220"/>
                  </a:lnTo>
                  <a:cubicBezTo>
                    <a:pt x="93068" y="1247220"/>
                    <a:pt x="0" y="1154152"/>
                    <a:pt x="0" y="1039346"/>
                  </a:cubicBezTo>
                  <a:lnTo>
                    <a:pt x="0" y="207874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6032" tIns="259004" rIns="259004" bIns="259004" numCol="1" spcCol="1270" anchor="ctr" anchorCtr="0">
              <a:noAutofit/>
            </a:bodyPr>
            <a:lstStyle/>
            <a:p>
              <a:pPr marL="0" lvl="0" indent="0" algn="l" defTabSz="2311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/>
                <a:t>Next Step #1</a:t>
              </a: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0C864DB-68F1-124A-B88F-85A4447D65D8}"/>
                </a:ext>
              </a:extLst>
            </p:cNvPr>
            <p:cNvSpPr/>
            <p:nvPr/>
          </p:nvSpPr>
          <p:spPr>
            <a:xfrm>
              <a:off x="5969219" y="2805389"/>
              <a:ext cx="5354101" cy="1247220"/>
            </a:xfrm>
            <a:custGeom>
              <a:avLst/>
              <a:gdLst>
                <a:gd name="connsiteX0" fmla="*/ 0 w 5354101"/>
                <a:gd name="connsiteY0" fmla="*/ 207874 h 1247220"/>
                <a:gd name="connsiteX1" fmla="*/ 207874 w 5354101"/>
                <a:gd name="connsiteY1" fmla="*/ 0 h 1247220"/>
                <a:gd name="connsiteX2" fmla="*/ 5146227 w 5354101"/>
                <a:gd name="connsiteY2" fmla="*/ 0 h 1247220"/>
                <a:gd name="connsiteX3" fmla="*/ 5354101 w 5354101"/>
                <a:gd name="connsiteY3" fmla="*/ 207874 h 1247220"/>
                <a:gd name="connsiteX4" fmla="*/ 5354101 w 5354101"/>
                <a:gd name="connsiteY4" fmla="*/ 1039346 h 1247220"/>
                <a:gd name="connsiteX5" fmla="*/ 5146227 w 5354101"/>
                <a:gd name="connsiteY5" fmla="*/ 1247220 h 1247220"/>
                <a:gd name="connsiteX6" fmla="*/ 207874 w 5354101"/>
                <a:gd name="connsiteY6" fmla="*/ 1247220 h 1247220"/>
                <a:gd name="connsiteX7" fmla="*/ 0 w 5354101"/>
                <a:gd name="connsiteY7" fmla="*/ 1039346 h 1247220"/>
                <a:gd name="connsiteX8" fmla="*/ 0 w 5354101"/>
                <a:gd name="connsiteY8" fmla="*/ 207874 h 124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54101" h="1247220">
                  <a:moveTo>
                    <a:pt x="0" y="207874"/>
                  </a:moveTo>
                  <a:cubicBezTo>
                    <a:pt x="0" y="93068"/>
                    <a:pt x="93068" y="0"/>
                    <a:pt x="207874" y="0"/>
                  </a:cubicBezTo>
                  <a:lnTo>
                    <a:pt x="5146227" y="0"/>
                  </a:lnTo>
                  <a:cubicBezTo>
                    <a:pt x="5261033" y="0"/>
                    <a:pt x="5354101" y="93068"/>
                    <a:pt x="5354101" y="207874"/>
                  </a:cubicBezTo>
                  <a:lnTo>
                    <a:pt x="5354101" y="1039346"/>
                  </a:lnTo>
                  <a:cubicBezTo>
                    <a:pt x="5354101" y="1154152"/>
                    <a:pt x="5261033" y="1247220"/>
                    <a:pt x="5146227" y="1247220"/>
                  </a:cubicBezTo>
                  <a:lnTo>
                    <a:pt x="207874" y="1247220"/>
                  </a:lnTo>
                  <a:cubicBezTo>
                    <a:pt x="93068" y="1247220"/>
                    <a:pt x="0" y="1154152"/>
                    <a:pt x="0" y="1039346"/>
                  </a:cubicBezTo>
                  <a:lnTo>
                    <a:pt x="0" y="207874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762658"/>
                <a:satOff val="-209"/>
                <a:lumOff val="3529"/>
                <a:alphaOff val="0"/>
              </a:schemeClr>
            </a:fillRef>
            <a:effectRef idx="0">
              <a:schemeClr val="accent2">
                <a:hueOff val="762658"/>
                <a:satOff val="-209"/>
                <a:lumOff val="352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6032" tIns="259004" rIns="259004" bIns="259004" numCol="1" spcCol="1270" anchor="ctr" anchorCtr="0">
              <a:noAutofit/>
            </a:bodyPr>
            <a:lstStyle/>
            <a:p>
              <a:pPr marL="0" lvl="0" indent="0" algn="l" defTabSz="2311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/>
                <a:t>Next Step #2</a:t>
              </a: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786C2F3-AAC0-C64E-8F15-DF21DF96E994}"/>
                </a:ext>
              </a:extLst>
            </p:cNvPr>
            <p:cNvSpPr/>
            <p:nvPr/>
          </p:nvSpPr>
          <p:spPr>
            <a:xfrm>
              <a:off x="5969219" y="4202369"/>
              <a:ext cx="5354101" cy="1247220"/>
            </a:xfrm>
            <a:custGeom>
              <a:avLst/>
              <a:gdLst>
                <a:gd name="connsiteX0" fmla="*/ 0 w 5354101"/>
                <a:gd name="connsiteY0" fmla="*/ 207874 h 1247220"/>
                <a:gd name="connsiteX1" fmla="*/ 207874 w 5354101"/>
                <a:gd name="connsiteY1" fmla="*/ 0 h 1247220"/>
                <a:gd name="connsiteX2" fmla="*/ 5146227 w 5354101"/>
                <a:gd name="connsiteY2" fmla="*/ 0 h 1247220"/>
                <a:gd name="connsiteX3" fmla="*/ 5354101 w 5354101"/>
                <a:gd name="connsiteY3" fmla="*/ 207874 h 1247220"/>
                <a:gd name="connsiteX4" fmla="*/ 5354101 w 5354101"/>
                <a:gd name="connsiteY4" fmla="*/ 1039346 h 1247220"/>
                <a:gd name="connsiteX5" fmla="*/ 5146227 w 5354101"/>
                <a:gd name="connsiteY5" fmla="*/ 1247220 h 1247220"/>
                <a:gd name="connsiteX6" fmla="*/ 207874 w 5354101"/>
                <a:gd name="connsiteY6" fmla="*/ 1247220 h 1247220"/>
                <a:gd name="connsiteX7" fmla="*/ 0 w 5354101"/>
                <a:gd name="connsiteY7" fmla="*/ 1039346 h 1247220"/>
                <a:gd name="connsiteX8" fmla="*/ 0 w 5354101"/>
                <a:gd name="connsiteY8" fmla="*/ 207874 h 124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54101" h="1247220">
                  <a:moveTo>
                    <a:pt x="0" y="207874"/>
                  </a:moveTo>
                  <a:cubicBezTo>
                    <a:pt x="0" y="93068"/>
                    <a:pt x="93068" y="0"/>
                    <a:pt x="207874" y="0"/>
                  </a:cubicBezTo>
                  <a:lnTo>
                    <a:pt x="5146227" y="0"/>
                  </a:lnTo>
                  <a:cubicBezTo>
                    <a:pt x="5261033" y="0"/>
                    <a:pt x="5354101" y="93068"/>
                    <a:pt x="5354101" y="207874"/>
                  </a:cubicBezTo>
                  <a:lnTo>
                    <a:pt x="5354101" y="1039346"/>
                  </a:lnTo>
                  <a:cubicBezTo>
                    <a:pt x="5354101" y="1154152"/>
                    <a:pt x="5261033" y="1247220"/>
                    <a:pt x="5146227" y="1247220"/>
                  </a:cubicBezTo>
                  <a:lnTo>
                    <a:pt x="207874" y="1247220"/>
                  </a:lnTo>
                  <a:cubicBezTo>
                    <a:pt x="93068" y="1247220"/>
                    <a:pt x="0" y="1154152"/>
                    <a:pt x="0" y="1039346"/>
                  </a:cubicBezTo>
                  <a:lnTo>
                    <a:pt x="0" y="207874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525316"/>
                <a:satOff val="-418"/>
                <a:lumOff val="7058"/>
                <a:alphaOff val="0"/>
              </a:schemeClr>
            </a:fillRef>
            <a:effectRef idx="0">
              <a:schemeClr val="accent2">
                <a:hueOff val="1525316"/>
                <a:satOff val="-418"/>
                <a:lumOff val="705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6032" tIns="259004" rIns="259004" bIns="259004" numCol="1" spcCol="1270" anchor="ctr" anchorCtr="0">
              <a:noAutofit/>
            </a:bodyPr>
            <a:lstStyle/>
            <a:p>
              <a:pPr marL="0" lvl="0" indent="0" algn="l" defTabSz="2311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/>
                <a:t>Next Step #3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1892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EB14B8-A4DE-2647-98D8-264819CDD0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r>
              <a:rPr lang="en-US" sz="4800"/>
              <a:t>Quarterly Business Review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8CA670-A9A5-2744-B78C-7D906F9523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r>
              <a:rPr lang="en-US" sz="2400"/>
              <a:t>Q3 2021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People sitting on blue chairs">
            <a:extLst>
              <a:ext uri="{FF2B5EF4-FFF2-40B4-BE49-F238E27FC236}">
                <a16:creationId xmlns:a16="http://schemas.microsoft.com/office/drawing/2014/main" id="{54C13BC2-6C2F-6C49-96DB-28BB956015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43" r="7712"/>
          <a:stretch/>
        </p:blipFill>
        <p:spPr>
          <a:xfrm>
            <a:off x="5110618" y="0"/>
            <a:ext cx="7081381" cy="685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4A131A1-3BB1-DF43-B0B7-DC28012EC6D2}"/>
              </a:ext>
            </a:extLst>
          </p:cNvPr>
          <p:cNvGrpSpPr/>
          <p:nvPr/>
        </p:nvGrpSpPr>
        <p:grpSpPr>
          <a:xfrm>
            <a:off x="2263177" y="1088741"/>
            <a:ext cx="1465648" cy="810500"/>
            <a:chOff x="477979" y="992411"/>
            <a:chExt cx="1465648" cy="8105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1DD8528-C5C2-5C49-A124-8B367AD213FD}"/>
                </a:ext>
              </a:extLst>
            </p:cNvPr>
            <p:cNvSpPr/>
            <p:nvPr/>
          </p:nvSpPr>
          <p:spPr>
            <a:xfrm>
              <a:off x="477980" y="992411"/>
              <a:ext cx="1452420" cy="81050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2992EF7-DA92-E149-8AC3-90E33A71260C}"/>
                </a:ext>
              </a:extLst>
            </p:cNvPr>
            <p:cNvCxnSpPr/>
            <p:nvPr/>
          </p:nvCxnSpPr>
          <p:spPr>
            <a:xfrm>
              <a:off x="477979" y="992411"/>
              <a:ext cx="1452421" cy="81050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EDDAC8D-D28A-9E49-8D6C-A274496F02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1206" y="992411"/>
              <a:ext cx="1452421" cy="81050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C825CEF-B376-7E48-BD1A-DF5F096EE2BA}"/>
                </a:ext>
              </a:extLst>
            </p:cNvPr>
            <p:cNvSpPr txBox="1"/>
            <p:nvPr/>
          </p:nvSpPr>
          <p:spPr>
            <a:xfrm>
              <a:off x="484384" y="1228384"/>
              <a:ext cx="14091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Your logo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7F30561-E1CC-B944-82F5-25988CF53421}"/>
              </a:ext>
            </a:extLst>
          </p:cNvPr>
          <p:cNvGrpSpPr/>
          <p:nvPr/>
        </p:nvGrpSpPr>
        <p:grpSpPr>
          <a:xfrm>
            <a:off x="477980" y="1088741"/>
            <a:ext cx="1465648" cy="810500"/>
            <a:chOff x="477979" y="992411"/>
            <a:chExt cx="1465648" cy="8105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6E3D536-FF34-F24D-8EB3-02AF1A8B9D3F}"/>
                </a:ext>
              </a:extLst>
            </p:cNvPr>
            <p:cNvSpPr/>
            <p:nvPr/>
          </p:nvSpPr>
          <p:spPr>
            <a:xfrm>
              <a:off x="477980" y="992411"/>
              <a:ext cx="1452420" cy="81050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DC2301B-5239-DE48-9CAD-C1C7E34C51CB}"/>
                </a:ext>
              </a:extLst>
            </p:cNvPr>
            <p:cNvCxnSpPr/>
            <p:nvPr/>
          </p:nvCxnSpPr>
          <p:spPr>
            <a:xfrm>
              <a:off x="477979" y="992411"/>
              <a:ext cx="1452421" cy="81050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D73BADF-82EE-C344-B7D1-B1D7F35F34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1206" y="992411"/>
              <a:ext cx="1452421" cy="81050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4735667-C532-E342-A145-148CA81EFD87}"/>
                </a:ext>
              </a:extLst>
            </p:cNvPr>
            <p:cNvSpPr txBox="1"/>
            <p:nvPr/>
          </p:nvSpPr>
          <p:spPr>
            <a:xfrm>
              <a:off x="512829" y="1123044"/>
              <a:ext cx="14091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Customer’s 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5744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8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Freeform: Shape 10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6" name="Freeform: Shape 12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EDB6FD-BB42-1A4A-9DDF-B977C15C5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en-US"/>
              <a:t>Agenda</a:t>
            </a:r>
          </a:p>
        </p:txBody>
      </p:sp>
      <p:sp>
        <p:nvSpPr>
          <p:cNvPr id="37" name="Rectangle 1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8" name="Content Placeholder 2">
            <a:extLst>
              <a:ext uri="{FF2B5EF4-FFF2-40B4-BE49-F238E27FC236}">
                <a16:creationId xmlns:a16="http://schemas.microsoft.com/office/drawing/2014/main" id="{F86C3990-8C1C-4F85-BF28-3D195542CC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4992515"/>
              </p:ext>
            </p:extLst>
          </p:nvPr>
        </p:nvGraphicFramePr>
        <p:xfrm>
          <a:off x="5610997" y="1379573"/>
          <a:ext cx="5462164" cy="40988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82863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A3E298-268D-9740-B283-1894CDB3A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800"/>
              <a:t>Q1 Review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2C1A1-24BC-894F-9015-5EF68865F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800"/>
              <a:t>How did it go?</a:t>
            </a:r>
          </a:p>
        </p:txBody>
      </p:sp>
      <p:pic>
        <p:nvPicPr>
          <p:cNvPr id="10" name="Picture 9" descr="Person pointing at paper">
            <a:extLst>
              <a:ext uri="{FF2B5EF4-FFF2-40B4-BE49-F238E27FC236}">
                <a16:creationId xmlns:a16="http://schemas.microsoft.com/office/drawing/2014/main" id="{88A0D3F5-5149-1049-B412-315AAF6192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19" r="389"/>
          <a:stretch/>
        </p:blipFill>
        <p:spPr>
          <a:xfrm>
            <a:off x="5105401" y="0"/>
            <a:ext cx="91198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95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AFF8D2E5-2C4E-47B1-930B-6C82B7C31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886EDE-BD41-634A-AE53-8E21C975E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1312"/>
            <a:ext cx="10506456" cy="1010264"/>
          </a:xfrm>
        </p:spPr>
        <p:txBody>
          <a:bodyPr anchor="ctr">
            <a:normAutofit/>
          </a:bodyPr>
          <a:lstStyle/>
          <a:p>
            <a:r>
              <a:rPr lang="en-US"/>
              <a:t>Since Our Last QBR…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01E4ADA-0EA9-4930-846E-3C11E8BED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7618"/>
            <a:ext cx="128016" cy="6314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B92FFCE-0C90-454E-AA25-D4EE9A6C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380864"/>
            <a:ext cx="1050645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10">
            <a:extLst>
              <a:ext uri="{FF2B5EF4-FFF2-40B4-BE49-F238E27FC236}">
                <a16:creationId xmlns:a16="http://schemas.microsoft.com/office/drawing/2014/main" id="{B9FC8B14-A0D1-2144-B6AA-3012C86C873E}"/>
              </a:ext>
            </a:extLst>
          </p:cNvPr>
          <p:cNvSpPr txBox="1"/>
          <p:nvPr/>
        </p:nvSpPr>
        <p:spPr>
          <a:xfrm>
            <a:off x="895343" y="1280033"/>
            <a:ext cx="1546916" cy="787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5"/>
              </a:lnSpc>
              <a:spcBef>
                <a:spcPct val="0"/>
              </a:spcBef>
            </a:pPr>
            <a:r>
              <a:rPr lang="en-US" sz="2800" b="1">
                <a:solidFill>
                  <a:srgbClr val="46B197"/>
                </a:solidFill>
              </a:rPr>
              <a:t>500</a:t>
            </a:r>
            <a:r>
              <a:rPr lang="en-US" sz="2800" b="1">
                <a:solidFill>
                  <a:srgbClr val="000000"/>
                </a:solidFill>
              </a:rPr>
              <a:t> </a:t>
            </a:r>
            <a:r>
              <a:rPr lang="en-US" sz="2000">
                <a:solidFill>
                  <a:srgbClr val="000000"/>
                </a:solidFill>
              </a:rPr>
              <a:t>tickets</a:t>
            </a: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50" name="TextBox 18">
            <a:extLst>
              <a:ext uri="{FF2B5EF4-FFF2-40B4-BE49-F238E27FC236}">
                <a16:creationId xmlns:a16="http://schemas.microsoft.com/office/drawing/2014/main" id="{4E9A9CE8-950B-1A48-BD1C-132357D5AB0B}"/>
              </a:ext>
            </a:extLst>
          </p:cNvPr>
          <p:cNvSpPr txBox="1"/>
          <p:nvPr/>
        </p:nvSpPr>
        <p:spPr>
          <a:xfrm>
            <a:off x="4601579" y="1272729"/>
            <a:ext cx="2666435" cy="762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5"/>
              </a:lnSpc>
              <a:spcBef>
                <a:spcPct val="0"/>
              </a:spcBef>
            </a:pPr>
            <a:r>
              <a:rPr lang="en-US" sz="2800" b="1">
                <a:solidFill>
                  <a:srgbClr val="46B197"/>
                </a:solidFill>
              </a:rPr>
              <a:t>1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000">
                <a:solidFill>
                  <a:srgbClr val="000000"/>
                </a:solidFill>
              </a:rPr>
              <a:t>min response times</a:t>
            </a: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59" name="TextBox 18">
            <a:extLst>
              <a:ext uri="{FF2B5EF4-FFF2-40B4-BE49-F238E27FC236}">
                <a16:creationId xmlns:a16="http://schemas.microsoft.com/office/drawing/2014/main" id="{1AD39FA0-D788-5645-BA30-C988D6E4ECA2}"/>
              </a:ext>
            </a:extLst>
          </p:cNvPr>
          <p:cNvSpPr txBox="1"/>
          <p:nvPr/>
        </p:nvSpPr>
        <p:spPr>
          <a:xfrm>
            <a:off x="8640256" y="1280033"/>
            <a:ext cx="2707448" cy="7747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5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46B197"/>
                </a:solidFill>
              </a:rPr>
              <a:t>30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mins to resolution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68" name="TextBox 10">
            <a:extLst>
              <a:ext uri="{FF2B5EF4-FFF2-40B4-BE49-F238E27FC236}">
                <a16:creationId xmlns:a16="http://schemas.microsoft.com/office/drawing/2014/main" id="{8AAD53C7-87F8-2A4A-8B30-8E547A25770F}"/>
              </a:ext>
            </a:extLst>
          </p:cNvPr>
          <p:cNvSpPr txBox="1"/>
          <p:nvPr/>
        </p:nvSpPr>
        <p:spPr>
          <a:xfrm>
            <a:off x="895342" y="3994743"/>
            <a:ext cx="2055647" cy="762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5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46B197"/>
                </a:solidFill>
              </a:rPr>
              <a:t>15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escalations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72" name="TextBox 10">
            <a:extLst>
              <a:ext uri="{FF2B5EF4-FFF2-40B4-BE49-F238E27FC236}">
                <a16:creationId xmlns:a16="http://schemas.microsoft.com/office/drawing/2014/main" id="{1A07617D-440C-C240-AA66-9BC186CB7EB2}"/>
              </a:ext>
            </a:extLst>
          </p:cNvPr>
          <p:cNvSpPr txBox="1"/>
          <p:nvPr/>
        </p:nvSpPr>
        <p:spPr>
          <a:xfrm>
            <a:off x="4655672" y="3994743"/>
            <a:ext cx="1546917" cy="762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5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46B197"/>
                </a:solidFill>
              </a:rPr>
              <a:t>97%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CSAT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75" name="TextBox 10">
            <a:extLst>
              <a:ext uri="{FF2B5EF4-FFF2-40B4-BE49-F238E27FC236}">
                <a16:creationId xmlns:a16="http://schemas.microsoft.com/office/drawing/2014/main" id="{E6F5E868-616D-2F48-A187-C9BCA1494F19}"/>
              </a:ext>
            </a:extLst>
          </p:cNvPr>
          <p:cNvSpPr txBox="1"/>
          <p:nvPr/>
        </p:nvSpPr>
        <p:spPr>
          <a:xfrm>
            <a:off x="8694350" y="3994743"/>
            <a:ext cx="1546917" cy="762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5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46B197"/>
                </a:solidFill>
              </a:rPr>
              <a:t>56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NPS</a:t>
            </a:r>
            <a:endParaRPr lang="en-US" sz="2800" dirty="0">
              <a:solidFill>
                <a:srgbClr val="000000"/>
              </a:solidFill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AEB592D-ECAE-764E-90E7-1B722BC141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8220224"/>
              </p:ext>
            </p:extLst>
          </p:nvPr>
        </p:nvGraphicFramePr>
        <p:xfrm>
          <a:off x="841248" y="2105010"/>
          <a:ext cx="2592729" cy="1622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6E4F3F16-851D-E140-A560-6CA6AED313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3023146"/>
              </p:ext>
            </p:extLst>
          </p:nvPr>
        </p:nvGraphicFramePr>
        <p:xfrm>
          <a:off x="4601579" y="2105010"/>
          <a:ext cx="2464525" cy="1622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id="{D6AECCAE-5957-8047-A804-6C5DC8C34F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8752844"/>
              </p:ext>
            </p:extLst>
          </p:nvPr>
        </p:nvGraphicFramePr>
        <p:xfrm>
          <a:off x="8694350" y="2105010"/>
          <a:ext cx="2707449" cy="1634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AC6F11B3-49B7-4241-B87B-C2B12D2E3F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5936901"/>
              </p:ext>
            </p:extLst>
          </p:nvPr>
        </p:nvGraphicFramePr>
        <p:xfrm>
          <a:off x="895342" y="4817242"/>
          <a:ext cx="2592729" cy="1622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0" name="Chart 29">
            <a:extLst>
              <a:ext uri="{FF2B5EF4-FFF2-40B4-BE49-F238E27FC236}">
                <a16:creationId xmlns:a16="http://schemas.microsoft.com/office/drawing/2014/main" id="{97A2080A-9A1D-4641-AE8A-0CB372C4FF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8074628"/>
              </p:ext>
            </p:extLst>
          </p:nvPr>
        </p:nvGraphicFramePr>
        <p:xfrm>
          <a:off x="4655673" y="4817242"/>
          <a:ext cx="2464525" cy="1622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2" name="Chart 31">
            <a:extLst>
              <a:ext uri="{FF2B5EF4-FFF2-40B4-BE49-F238E27FC236}">
                <a16:creationId xmlns:a16="http://schemas.microsoft.com/office/drawing/2014/main" id="{60DD0184-7697-504B-82B0-B1DEBCB276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1686854"/>
              </p:ext>
            </p:extLst>
          </p:nvPr>
        </p:nvGraphicFramePr>
        <p:xfrm>
          <a:off x="8671964" y="4817242"/>
          <a:ext cx="2707449" cy="1634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143003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AFF8D2E5-2C4E-47B1-930B-6C82B7C31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886EDE-BD41-634A-AE53-8E21C975E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251312"/>
            <a:ext cx="10953355" cy="1010264"/>
          </a:xfrm>
        </p:spPr>
        <p:txBody>
          <a:bodyPr anchor="ctr">
            <a:normAutofit/>
          </a:bodyPr>
          <a:lstStyle/>
          <a:p>
            <a:r>
              <a:rPr lang="en-US" dirty="0"/>
              <a:t>[Company Name] has grown…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01E4ADA-0EA9-4930-846E-3C11E8BED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7618"/>
            <a:ext cx="128016" cy="6314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B92FFCE-0C90-454E-AA25-D4EE9A6C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380864"/>
            <a:ext cx="1050645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10">
            <a:extLst>
              <a:ext uri="{FF2B5EF4-FFF2-40B4-BE49-F238E27FC236}">
                <a16:creationId xmlns:a16="http://schemas.microsoft.com/office/drawing/2014/main" id="{B9FC8B14-A0D1-2144-B6AA-3012C86C873E}"/>
              </a:ext>
            </a:extLst>
          </p:cNvPr>
          <p:cNvSpPr txBox="1"/>
          <p:nvPr/>
        </p:nvSpPr>
        <p:spPr>
          <a:xfrm>
            <a:off x="895343" y="1280033"/>
            <a:ext cx="1801558" cy="762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5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46B197"/>
                </a:solidFill>
              </a:rPr>
              <a:t>500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users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50" name="TextBox 18">
            <a:extLst>
              <a:ext uri="{FF2B5EF4-FFF2-40B4-BE49-F238E27FC236}">
                <a16:creationId xmlns:a16="http://schemas.microsoft.com/office/drawing/2014/main" id="{4E9A9CE8-950B-1A48-BD1C-132357D5AB0B}"/>
              </a:ext>
            </a:extLst>
          </p:cNvPr>
          <p:cNvSpPr txBox="1"/>
          <p:nvPr/>
        </p:nvSpPr>
        <p:spPr>
          <a:xfrm>
            <a:off x="4601579" y="1272729"/>
            <a:ext cx="2666435" cy="762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5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46B197"/>
                </a:solidFill>
              </a:rPr>
              <a:t>1000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devices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59" name="TextBox 18">
            <a:extLst>
              <a:ext uri="{FF2B5EF4-FFF2-40B4-BE49-F238E27FC236}">
                <a16:creationId xmlns:a16="http://schemas.microsoft.com/office/drawing/2014/main" id="{1AD39FA0-D788-5645-BA30-C988D6E4ECA2}"/>
              </a:ext>
            </a:extLst>
          </p:cNvPr>
          <p:cNvSpPr txBox="1"/>
          <p:nvPr/>
        </p:nvSpPr>
        <p:spPr>
          <a:xfrm>
            <a:off x="8640256" y="1280033"/>
            <a:ext cx="2707448" cy="7747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5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46B197"/>
                </a:solidFill>
              </a:rPr>
              <a:t>250k</a:t>
            </a:r>
            <a:r>
              <a:rPr lang="en-US" sz="2000" dirty="0">
                <a:solidFill>
                  <a:srgbClr val="000000"/>
                </a:solidFill>
              </a:rPr>
              <a:t> emails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68" name="TextBox 10">
            <a:extLst>
              <a:ext uri="{FF2B5EF4-FFF2-40B4-BE49-F238E27FC236}">
                <a16:creationId xmlns:a16="http://schemas.microsoft.com/office/drawing/2014/main" id="{8AAD53C7-87F8-2A4A-8B30-8E547A25770F}"/>
              </a:ext>
            </a:extLst>
          </p:cNvPr>
          <p:cNvSpPr txBox="1"/>
          <p:nvPr/>
        </p:nvSpPr>
        <p:spPr>
          <a:xfrm>
            <a:off x="895342" y="3994743"/>
            <a:ext cx="3422015" cy="762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5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46B197"/>
                </a:solidFill>
              </a:rPr>
              <a:t>500k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MS Teams messages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72" name="TextBox 10">
            <a:extLst>
              <a:ext uri="{FF2B5EF4-FFF2-40B4-BE49-F238E27FC236}">
                <a16:creationId xmlns:a16="http://schemas.microsoft.com/office/drawing/2014/main" id="{1A07617D-440C-C240-AA66-9BC186CB7EB2}"/>
              </a:ext>
            </a:extLst>
          </p:cNvPr>
          <p:cNvSpPr txBox="1"/>
          <p:nvPr/>
        </p:nvSpPr>
        <p:spPr>
          <a:xfrm>
            <a:off x="4655672" y="3994743"/>
            <a:ext cx="3018343" cy="762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5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46B197"/>
                </a:solidFill>
              </a:rPr>
              <a:t>10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TB of Cloud Storage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75" name="TextBox 10">
            <a:extLst>
              <a:ext uri="{FF2B5EF4-FFF2-40B4-BE49-F238E27FC236}">
                <a16:creationId xmlns:a16="http://schemas.microsoft.com/office/drawing/2014/main" id="{E6F5E868-616D-2F48-A187-C9BCA1494F19}"/>
              </a:ext>
            </a:extLst>
          </p:cNvPr>
          <p:cNvSpPr txBox="1"/>
          <p:nvPr/>
        </p:nvSpPr>
        <p:spPr>
          <a:xfrm>
            <a:off x="8694350" y="3994743"/>
            <a:ext cx="3100252" cy="762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7005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46B197"/>
                </a:solidFill>
              </a:rPr>
              <a:t>20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TB of Server Storage</a:t>
            </a:r>
            <a:endParaRPr lang="en-US" sz="2800" dirty="0">
              <a:solidFill>
                <a:srgbClr val="000000"/>
              </a:solidFill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AEB592D-ECAE-764E-90E7-1B722BC141C8}"/>
              </a:ext>
            </a:extLst>
          </p:cNvPr>
          <p:cNvGraphicFramePr/>
          <p:nvPr/>
        </p:nvGraphicFramePr>
        <p:xfrm>
          <a:off x="841248" y="2105010"/>
          <a:ext cx="2592729" cy="1622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6E4F3F16-851D-E140-A560-6CA6AED313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9016458"/>
              </p:ext>
            </p:extLst>
          </p:nvPr>
        </p:nvGraphicFramePr>
        <p:xfrm>
          <a:off x="4601579" y="2105010"/>
          <a:ext cx="2464525" cy="1622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id="{D6AECCAE-5957-8047-A804-6C5DC8C34F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8278203"/>
              </p:ext>
            </p:extLst>
          </p:nvPr>
        </p:nvGraphicFramePr>
        <p:xfrm>
          <a:off x="8694350" y="2105010"/>
          <a:ext cx="2707449" cy="1634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AC6F11B3-49B7-4241-B87B-C2B12D2E3F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887714"/>
              </p:ext>
            </p:extLst>
          </p:nvPr>
        </p:nvGraphicFramePr>
        <p:xfrm>
          <a:off x="895342" y="4817242"/>
          <a:ext cx="2592729" cy="1622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0" name="Chart 29">
            <a:extLst>
              <a:ext uri="{FF2B5EF4-FFF2-40B4-BE49-F238E27FC236}">
                <a16:creationId xmlns:a16="http://schemas.microsoft.com/office/drawing/2014/main" id="{97A2080A-9A1D-4641-AE8A-0CB372C4FF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465054"/>
              </p:ext>
            </p:extLst>
          </p:nvPr>
        </p:nvGraphicFramePr>
        <p:xfrm>
          <a:off x="4655673" y="4817242"/>
          <a:ext cx="2464525" cy="1622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2" name="Chart 31">
            <a:extLst>
              <a:ext uri="{FF2B5EF4-FFF2-40B4-BE49-F238E27FC236}">
                <a16:creationId xmlns:a16="http://schemas.microsoft.com/office/drawing/2014/main" id="{60DD0184-7697-504B-82B0-B1DEBCB276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1521191"/>
              </p:ext>
            </p:extLst>
          </p:nvPr>
        </p:nvGraphicFramePr>
        <p:xfrm>
          <a:off x="8671964" y="4817242"/>
          <a:ext cx="2707449" cy="1634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2591063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38358691-439F-F241-AAB0-CC26B14A59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682650"/>
              </p:ext>
            </p:extLst>
          </p:nvPr>
        </p:nvGraphicFramePr>
        <p:xfrm>
          <a:off x="3737113" y="1162032"/>
          <a:ext cx="7956053" cy="41357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1809">
                  <a:extLst>
                    <a:ext uri="{9D8B030D-6E8A-4147-A177-3AD203B41FA5}">
                      <a16:colId xmlns:a16="http://schemas.microsoft.com/office/drawing/2014/main" val="1628652992"/>
                    </a:ext>
                  </a:extLst>
                </a:gridCol>
                <a:gridCol w="2994991">
                  <a:extLst>
                    <a:ext uri="{9D8B030D-6E8A-4147-A177-3AD203B41FA5}">
                      <a16:colId xmlns:a16="http://schemas.microsoft.com/office/drawing/2014/main" val="2842405045"/>
                    </a:ext>
                  </a:extLst>
                </a:gridCol>
                <a:gridCol w="3079253">
                  <a:extLst>
                    <a:ext uri="{9D8B030D-6E8A-4147-A177-3AD203B41FA5}">
                      <a16:colId xmlns:a16="http://schemas.microsoft.com/office/drawing/2014/main" val="484896976"/>
                    </a:ext>
                  </a:extLst>
                </a:gridCol>
              </a:tblGrid>
              <a:tr h="442950">
                <a:tc>
                  <a:txBody>
                    <a:bodyPr/>
                    <a:lstStyle/>
                    <a:p>
                      <a:r>
                        <a:rPr lang="en-US" sz="2000"/>
                        <a:t>Issue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Description/Cause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Resolution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4916062"/>
                  </a:ext>
                </a:extLst>
              </a:tr>
              <a:tr h="1230937">
                <a:tc>
                  <a:txBody>
                    <a:bodyPr/>
                    <a:lstStyle/>
                    <a:p>
                      <a:r>
                        <a:rPr lang="en-US" sz="1600" b="0"/>
                        <a:t>Issue #1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Write a very brief description of the issue here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Explain the root cause of the issue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Explain how you resolved the issue here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Describe what you’re doing to prevent this issue from recurring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2487027"/>
                  </a:ext>
                </a:extLst>
              </a:tr>
              <a:tr h="12309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/>
                        <a:t>Issue #2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Write a very brief description of the issue here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Explain the root cause of the issue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Explain how you resolved the issue here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Describe what you’re doing to prevent this issue from recurring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3237930"/>
                  </a:ext>
                </a:extLst>
              </a:tr>
              <a:tr h="12309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/>
                        <a:t>Issue #3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Write a very brief description of the issue here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Explain the root cause of the issue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Explain how you resolved the issue here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Describe what you’re doing to prevent this issue from recurring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7569348"/>
                  </a:ext>
                </a:extLst>
              </a:tr>
            </a:tbl>
          </a:graphicData>
        </a:graphic>
      </p:graphicFrame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CF7A4F2-2EFC-0244-9DCF-6ED7F2A656E9}"/>
              </a:ext>
            </a:extLst>
          </p:cNvPr>
          <p:cNvSpPr/>
          <p:nvPr/>
        </p:nvSpPr>
        <p:spPr>
          <a:xfrm>
            <a:off x="558210" y="1162033"/>
            <a:ext cx="2754834" cy="41357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0202BE-DAB6-9D4C-BFCB-45EA8669248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731B84-76A4-1340-AA81-A388AD85E48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40069" y="1560207"/>
            <a:ext cx="2466409" cy="939295"/>
          </a:xfrm>
        </p:spPr>
        <p:txBody>
          <a:bodyPr anchor="t">
            <a:noAutofit/>
          </a:bodyPr>
          <a:lstStyle/>
          <a:p>
            <a:r>
              <a:rPr lang="en-US" sz="3200"/>
              <a:t>Top </a:t>
            </a:r>
            <a:br>
              <a:rPr lang="en-US" sz="3200"/>
            </a:br>
            <a:r>
              <a:rPr lang="en-US" sz="3200"/>
              <a:t>Issues</a:t>
            </a:r>
          </a:p>
        </p:txBody>
      </p:sp>
    </p:spTree>
    <p:extLst>
      <p:ext uri="{BB962C8B-B14F-4D97-AF65-F5344CB8AC3E}">
        <p14:creationId xmlns:p14="http://schemas.microsoft.com/office/powerpoint/2010/main" val="2766777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38358691-439F-F241-AAB0-CC26B14A59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43768"/>
              </p:ext>
            </p:extLst>
          </p:nvPr>
        </p:nvGraphicFramePr>
        <p:xfrm>
          <a:off x="3737113" y="1162032"/>
          <a:ext cx="7956053" cy="41357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1809">
                  <a:extLst>
                    <a:ext uri="{9D8B030D-6E8A-4147-A177-3AD203B41FA5}">
                      <a16:colId xmlns:a16="http://schemas.microsoft.com/office/drawing/2014/main" val="1628652992"/>
                    </a:ext>
                  </a:extLst>
                </a:gridCol>
                <a:gridCol w="2994991">
                  <a:extLst>
                    <a:ext uri="{9D8B030D-6E8A-4147-A177-3AD203B41FA5}">
                      <a16:colId xmlns:a16="http://schemas.microsoft.com/office/drawing/2014/main" val="2842405045"/>
                    </a:ext>
                  </a:extLst>
                </a:gridCol>
                <a:gridCol w="3079253">
                  <a:extLst>
                    <a:ext uri="{9D8B030D-6E8A-4147-A177-3AD203B41FA5}">
                      <a16:colId xmlns:a16="http://schemas.microsoft.com/office/drawing/2014/main" val="484896976"/>
                    </a:ext>
                  </a:extLst>
                </a:gridCol>
              </a:tblGrid>
              <a:tr h="442950">
                <a:tc>
                  <a:txBody>
                    <a:bodyPr/>
                    <a:lstStyle/>
                    <a:p>
                      <a:r>
                        <a:rPr lang="en-US" sz="2000"/>
                        <a:t>Success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Summary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Impact/Benefits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4916062"/>
                  </a:ext>
                </a:extLst>
              </a:tr>
              <a:tr h="1230937">
                <a:tc>
                  <a:txBody>
                    <a:bodyPr/>
                    <a:lstStyle/>
                    <a:p>
                      <a:r>
                        <a:rPr lang="en-US" sz="1600" b="0"/>
                        <a:t>Success #1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Write a very brief description of the successful outcome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Explain the impact/benefit this success will have on your client’s business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2487027"/>
                  </a:ext>
                </a:extLst>
              </a:tr>
              <a:tr h="12309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/>
                        <a:t>Success #2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Write a very brief description of the successful outcome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Explain the impact/benefit this success will have on your client’s business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3237930"/>
                  </a:ext>
                </a:extLst>
              </a:tr>
              <a:tr h="12309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/>
                        <a:t>Success #3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Write a very brief description of the successful outcome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Explain the impact/benefit this success will have on your client’s business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7569348"/>
                  </a:ext>
                </a:extLst>
              </a:tr>
            </a:tbl>
          </a:graphicData>
        </a:graphic>
      </p:graphicFrame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CF7A4F2-2EFC-0244-9DCF-6ED7F2A656E9}"/>
              </a:ext>
            </a:extLst>
          </p:cNvPr>
          <p:cNvSpPr/>
          <p:nvPr/>
        </p:nvSpPr>
        <p:spPr>
          <a:xfrm>
            <a:off x="558210" y="1162033"/>
            <a:ext cx="2754834" cy="41357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0202BE-DAB6-9D4C-BFCB-45EA8669248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731B84-76A4-1340-AA81-A388AD85E48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40069" y="1560207"/>
            <a:ext cx="2572975" cy="939295"/>
          </a:xfrm>
        </p:spPr>
        <p:txBody>
          <a:bodyPr anchor="t">
            <a:noAutofit/>
          </a:bodyPr>
          <a:lstStyle/>
          <a:p>
            <a:r>
              <a:rPr lang="en-US" sz="3200"/>
              <a:t>Top Successes </a:t>
            </a:r>
          </a:p>
        </p:txBody>
      </p:sp>
    </p:spTree>
    <p:extLst>
      <p:ext uri="{BB962C8B-B14F-4D97-AF65-F5344CB8AC3E}">
        <p14:creationId xmlns:p14="http://schemas.microsoft.com/office/powerpoint/2010/main" val="2237299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A3E298-268D-9740-B283-1894CDB3A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800" dirty="0"/>
              <a:t>Project &amp; </a:t>
            </a:r>
            <a:br>
              <a:rPr lang="en-US" sz="2800" dirty="0"/>
            </a:br>
            <a:r>
              <a:rPr lang="en-US" sz="2800" dirty="0"/>
              <a:t>Budget Updates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2C1A1-24BC-894F-9015-5EF68865F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800"/>
              <a:t>How’s it going?</a:t>
            </a:r>
          </a:p>
        </p:txBody>
      </p:sp>
      <p:pic>
        <p:nvPicPr>
          <p:cNvPr id="5" name="Picture 4" descr="Person creating a calendar with adhesive notes on a blackboard">
            <a:extLst>
              <a:ext uri="{FF2B5EF4-FFF2-40B4-BE49-F238E27FC236}">
                <a16:creationId xmlns:a16="http://schemas.microsoft.com/office/drawing/2014/main" id="{1729B0AC-B958-8447-8114-FA1512BD89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098"/>
          <a:stretch/>
        </p:blipFill>
        <p:spPr>
          <a:xfrm>
            <a:off x="5105401" y="0"/>
            <a:ext cx="70865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291494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nalogousFromDarkSeedRightStep">
      <a:dk1>
        <a:srgbClr val="000000"/>
      </a:dk1>
      <a:lt1>
        <a:srgbClr val="FFFFFF"/>
      </a:lt1>
      <a:dk2>
        <a:srgbClr val="243C41"/>
      </a:dk2>
      <a:lt2>
        <a:srgbClr val="E8E2E3"/>
      </a:lt2>
      <a:accent1>
        <a:srgbClr val="46B197"/>
      </a:accent1>
      <a:accent2>
        <a:srgbClr val="3B9DB1"/>
      </a:accent2>
      <a:accent3>
        <a:srgbClr val="4D7DC3"/>
      </a:accent3>
      <a:accent4>
        <a:srgbClr val="5A59BD"/>
      </a:accent4>
      <a:accent5>
        <a:srgbClr val="7F4DC3"/>
      </a:accent5>
      <a:accent6>
        <a:srgbClr val="9F3BB1"/>
      </a:accent6>
      <a:hlink>
        <a:srgbClr val="738B2E"/>
      </a:hlink>
      <a:folHlink>
        <a:srgbClr val="828282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4e480db-568d-4894-8441-10be39486893">
      <UserInfo>
        <DisplayName>Michelle Sawa</DisplayName>
        <AccountId>29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37977A18B3EF46ABB4558245ADC8FC" ma:contentTypeVersion="11" ma:contentTypeDescription="Create a new document." ma:contentTypeScope="" ma:versionID="109fa9be4f4cbe31dc5364103b02d23a">
  <xsd:schema xmlns:xsd="http://www.w3.org/2001/XMLSchema" xmlns:xs="http://www.w3.org/2001/XMLSchema" xmlns:p="http://schemas.microsoft.com/office/2006/metadata/properties" xmlns:ns2="e4e480db-568d-4894-8441-10be39486893" xmlns:ns3="aa39c7fc-8280-461b-840b-8ed0339be9d5" targetNamespace="http://schemas.microsoft.com/office/2006/metadata/properties" ma:root="true" ma:fieldsID="5f257c3a7ba1b8292abdebcd34ada934" ns2:_="" ns3:_="">
    <xsd:import namespace="e4e480db-568d-4894-8441-10be39486893"/>
    <xsd:import namespace="aa39c7fc-8280-461b-840b-8ed0339be9d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e480db-568d-4894-8441-10be3948689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9c7fc-8280-461b-840b-8ed0339be9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AA09B87-C81B-417D-B986-E39526693A63}">
  <ds:schemaRefs>
    <ds:schemaRef ds:uri="http://schemas.microsoft.com/office/2006/metadata/properties"/>
    <ds:schemaRef ds:uri="http://www.w3.org/XML/1998/namespace"/>
    <ds:schemaRef ds:uri="http://schemas.microsoft.com/office/2006/documentManagement/types"/>
    <ds:schemaRef ds:uri="aa39c7fc-8280-461b-840b-8ed0339be9d5"/>
    <ds:schemaRef ds:uri="http://schemas.openxmlformats.org/package/2006/metadata/core-properties"/>
    <ds:schemaRef ds:uri="http://purl.org/dc/terms/"/>
    <ds:schemaRef ds:uri="http://purl.org/dc/elements/1.1/"/>
    <ds:schemaRef ds:uri="http://schemas.microsoft.com/office/infopath/2007/PartnerControls"/>
    <ds:schemaRef ds:uri="e4e480db-568d-4894-8441-10be39486893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B3EC74D-9018-4730-8C81-E98B815CDD9C}">
  <ds:schemaRefs>
    <ds:schemaRef ds:uri="aa39c7fc-8280-461b-840b-8ed0339be9d5"/>
    <ds:schemaRef ds:uri="e4e480db-568d-4894-8441-10be3948689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9095DC4-58C7-43A4-9429-216E9784C19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1751</TotalTime>
  <Words>1143</Words>
  <Application>Microsoft Office PowerPoint</Application>
  <PresentationFormat>Widescreen</PresentationFormat>
  <Paragraphs>222</Paragraphs>
  <Slides>18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AccentBoxVTI</vt:lpstr>
      <vt:lpstr>QBR Template By Liongard – Instructions </vt:lpstr>
      <vt:lpstr>Quarterly Business Review</vt:lpstr>
      <vt:lpstr>Agenda</vt:lpstr>
      <vt:lpstr>Q1 Review</vt:lpstr>
      <vt:lpstr>Since Our Last QBR…</vt:lpstr>
      <vt:lpstr>[Company Name] has grown…</vt:lpstr>
      <vt:lpstr>Top  Issues</vt:lpstr>
      <vt:lpstr>Top Successes </vt:lpstr>
      <vt:lpstr>Project &amp;  Budget Updates</vt:lpstr>
      <vt:lpstr>Project #1 Timeline &amp; Progress</vt:lpstr>
      <vt:lpstr>Project #2 Timeline &amp; Progress</vt:lpstr>
      <vt:lpstr>Budget Updates</vt:lpstr>
      <vt:lpstr>Client &amp;  Business Updates</vt:lpstr>
      <vt:lpstr>What’s changing in the next 6 to 18 months?</vt:lpstr>
      <vt:lpstr>Looking Ahead</vt:lpstr>
      <vt:lpstr>Proposal to enhance your business</vt:lpstr>
      <vt:lpstr>Proposed Budget</vt:lpstr>
      <vt:lpstr>Next Steps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Product-Revenue Summit</dc:title>
  <dc:creator>Matt Miller</dc:creator>
  <cp:lastModifiedBy>Jonathan Pipek</cp:lastModifiedBy>
  <cp:revision>2</cp:revision>
  <dcterms:created xsi:type="dcterms:W3CDTF">2020-08-17T23:43:40Z</dcterms:created>
  <dcterms:modified xsi:type="dcterms:W3CDTF">2021-03-10T20:28:47Z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0x0101007D37977A18B3EF46ABB4558245ADC8FC</vt:lpwstr>
  </property>
  <property fmtid="{D5CDD505-2E9C-101B-9397-08002B2CF9AE}" pid="3" name="_SourceUrl">
    <vt:lpwstr/>
  </property>
  <property fmtid="{D5CDD505-2E9C-101B-9397-08002B2CF9AE}" pid="4" name="_SharedFileIndex">
    <vt:lpwstr/>
  </property>
  <property fmtid="{D5CDD505-2E9C-101B-9397-08002B2CF9AE}" pid="5" name="ComplianceAssetId">
    <vt:lpwstr/>
  </property>
</Properties>
</file>